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3F3F"/>
    <a:srgbClr val="CFB87C"/>
    <a:srgbClr val="EB740C"/>
    <a:srgbClr val="FFBF00"/>
    <a:srgbClr val="D4480D"/>
    <a:srgbClr val="DE8810"/>
    <a:srgbClr val="C273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24A7C-8E91-4668-B798-3B11C5F58CE4}" v="4" dt="2025-04-11T16:57:36.761"/>
    <p1510:client id="{42559546-7ED7-16A0-5577-0CD64AC988C8}" v="43" dt="2025-04-10T23:31:27.557"/>
    <p1510:client id="{6B70627B-F334-8A34-4C9B-52C14FF1CB96}" v="490" dt="2025-04-11T17:15:48.161"/>
    <p1510:client id="{7170A1EE-4ABB-BBED-D796-8292CA501E4A}" v="3" dt="2025-04-11T14:24:53.371"/>
    <p1510:client id="{F32B2D1F-D215-B106-2A25-CF254753296E}" v="16" dt="2025-04-11T14:31:58.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1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2T19:18:28.117"/>
    </inkml:context>
    <inkml:brush xml:id="br0">
      <inkml:brushProperty name="width" value="0.1" units="cm"/>
      <inkml:brushProperty name="height" value="0.1" units="cm"/>
      <inkml:brushProperty name="color" value="#E71224"/>
    </inkml:brush>
  </inkml:definitions>
  <inkml:trace contextRef="#ctx0" brushRef="#br0">9513 4408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19:29:47.224"/>
    </inkml:context>
    <inkml:brush xml:id="br0">
      <inkml:brushProperty name="width" value="0.1" units="cm"/>
      <inkml:brushProperty name="height" value="0.1" units="cm"/>
      <inkml:brushProperty name="color" value="#E71224"/>
    </inkml:brush>
  </inkml:definitions>
  <inkml:trace contextRef="#ctx0" brushRef="#br0">8432 5759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19:30:27.174"/>
    </inkml:context>
    <inkml:brush xml:id="br0">
      <inkml:brushProperty name="width" value="0.1" units="cm"/>
      <inkml:brushProperty name="height" value="0.1" units="cm"/>
      <inkml:brushProperty name="color" value="#E71224"/>
    </inkml:brush>
  </inkml:definitions>
  <inkml:trace contextRef="#ctx0" brushRef="#br0">6183 6703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07T19:30:27.175"/>
    </inkml:context>
    <inkml:brush xml:id="br0">
      <inkml:brushProperty name="width" value="0.1" units="cm"/>
      <inkml:brushProperty name="height" value="0.1" units="cm"/>
      <inkml:brushProperty name="color" value="#E71224"/>
    </inkml:brush>
  </inkml:definitions>
  <inkml:trace contextRef="#ctx0" brushRef="#br0">8555 5153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67D5E19E-BA23-4364-B112-30DB77F880A9}"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2153129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5E19E-BA23-4364-B112-30DB77F880A9}"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324570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5E19E-BA23-4364-B112-30DB77F880A9}"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518807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5E19E-BA23-4364-B112-30DB77F880A9}"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62404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D5E19E-BA23-4364-B112-30DB77F880A9}"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550862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D5E19E-BA23-4364-B112-30DB77F880A9}"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1646822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D5E19E-BA23-4364-B112-30DB77F880A9}" type="datetimeFigureOut">
              <a:rPr lang="en-US" smtClean="0"/>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337351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D5E19E-BA23-4364-B112-30DB77F880A9}" type="datetimeFigureOut">
              <a:rPr lang="en-US" smtClean="0"/>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2094672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5E19E-BA23-4364-B112-30DB77F880A9}" type="datetimeFigureOut">
              <a:rPr lang="en-US" smtClean="0"/>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3486478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7D5E19E-BA23-4364-B112-30DB77F880A9}"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2040081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7D5E19E-BA23-4364-B112-30DB77F880A9}"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7BC4F-A6E1-406D-8E65-4E4A77C1EDDC}" type="slidenum">
              <a:rPr lang="en-US" smtClean="0"/>
              <a:t>‹#›</a:t>
            </a:fld>
            <a:endParaRPr lang="en-US"/>
          </a:p>
        </p:txBody>
      </p:sp>
    </p:spTree>
    <p:extLst>
      <p:ext uri="{BB962C8B-B14F-4D97-AF65-F5344CB8AC3E}">
        <p14:creationId xmlns:p14="http://schemas.microsoft.com/office/powerpoint/2010/main" val="3856905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67D5E19E-BA23-4364-B112-30DB77F880A9}" type="datetimeFigureOut">
              <a:rPr lang="en-US" smtClean="0"/>
              <a:t>4/13/2025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7367BC4F-A6E1-406D-8E65-4E4A77C1EDDC}" type="slidenum">
              <a:rPr lang="en-US" smtClean="0"/>
              <a:t>‹#›</a:t>
            </a:fld>
            <a:endParaRPr lang="en-US"/>
          </a:p>
        </p:txBody>
      </p:sp>
    </p:spTree>
    <p:extLst>
      <p:ext uri="{BB962C8B-B14F-4D97-AF65-F5344CB8AC3E}">
        <p14:creationId xmlns:p14="http://schemas.microsoft.com/office/powerpoint/2010/main" val="4281164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4.xml"/><Relationship Id="rId18" Type="http://schemas.openxmlformats.org/officeDocument/2006/relationships/image" Target="../media/image12.png"/><Relationship Id="rId26" Type="http://schemas.openxmlformats.org/officeDocument/2006/relationships/image" Target="../media/image20.png"/><Relationship Id="rId3" Type="http://schemas.openxmlformats.org/officeDocument/2006/relationships/customXml" Target="../ink/ink1.xml"/><Relationship Id="rId21" Type="http://schemas.openxmlformats.org/officeDocument/2006/relationships/image" Target="../media/image15.png"/><Relationship Id="rId7" Type="http://schemas.openxmlformats.org/officeDocument/2006/relationships/image" Target="../media/image4.png"/><Relationship Id="rId12" Type="http://schemas.openxmlformats.org/officeDocument/2006/relationships/customXml" Target="../ink/ink3.xml"/><Relationship Id="rId17" Type="http://schemas.openxmlformats.org/officeDocument/2006/relationships/image" Target="../media/image11.png"/><Relationship Id="rId25" Type="http://schemas.openxmlformats.org/officeDocument/2006/relationships/image" Target="../media/image19.png"/><Relationship Id="rId2" Type="http://schemas.openxmlformats.org/officeDocument/2006/relationships/image" Target="../media/image1.png"/><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customXml" Target="../ink/ink2.xml"/><Relationship Id="rId24" Type="http://schemas.openxmlformats.org/officeDocument/2006/relationships/image" Target="../media/image18.png"/><Relationship Id="rId5" Type="http://schemas.openxmlformats.org/officeDocument/2006/relationships/image" Target="../media/image2.jpeg"/><Relationship Id="rId15" Type="http://schemas.openxmlformats.org/officeDocument/2006/relationships/image" Target="../media/image9.jpeg"/><Relationship Id="rId23" Type="http://schemas.openxmlformats.org/officeDocument/2006/relationships/image" Target="../media/image17.png"/><Relationship Id="rId10" Type="http://schemas.openxmlformats.org/officeDocument/2006/relationships/image" Target="../media/image7.jpe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6.jpeg"/><Relationship Id="rId14" Type="http://schemas.openxmlformats.org/officeDocument/2006/relationships/image" Target="../media/image8.jpeg"/><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E28FED60-4D96-BE23-A7CA-59D760F85BA3}"/>
              </a:ext>
            </a:extLst>
          </p:cNvPr>
          <p:cNvSpPr/>
          <p:nvPr/>
        </p:nvSpPr>
        <p:spPr>
          <a:xfrm>
            <a:off x="-4561" y="241520"/>
            <a:ext cx="43577598" cy="3968963"/>
          </a:xfrm>
          <a:prstGeom prst="snipRoundRect">
            <a:avLst/>
          </a:prstGeom>
          <a:solidFill>
            <a:schemeClr val="accent2">
              <a:lumMod val="60000"/>
              <a:lumOff val="4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600" b="1">
                <a:solidFill>
                  <a:schemeClr val="tx1"/>
                </a:solidFill>
              </a:rPr>
              <a:t>F.L.A.M.E</a:t>
            </a:r>
          </a:p>
          <a:p>
            <a:pPr algn="ctr"/>
            <a:r>
              <a:rPr lang="en-US" sz="6000" b="1">
                <a:solidFill>
                  <a:schemeClr val="tx1"/>
                </a:solidFill>
              </a:rPr>
              <a:t>Fire Limiting Aerial Management Ensemble</a:t>
            </a:r>
          </a:p>
          <a:p>
            <a:pPr algn="ctr"/>
            <a:r>
              <a:rPr lang="en-US" sz="3200" b="1">
                <a:solidFill>
                  <a:schemeClr val="tx1"/>
                </a:solidFill>
              </a:rPr>
              <a:t>Christian Bowman, Maximillian Brown, Ethan Davis, Donovan Gavito, </a:t>
            </a:r>
            <a:r>
              <a:rPr lang="en-US" sz="3250" b="1">
                <a:solidFill>
                  <a:schemeClr val="tx1"/>
                </a:solidFill>
              </a:rPr>
              <a:t>Joshua Geeting</a:t>
            </a:r>
            <a:r>
              <a:rPr lang="en-US" sz="3200" b="1">
                <a:solidFill>
                  <a:schemeClr val="tx1"/>
                </a:solidFill>
              </a:rPr>
              <a:t>, Drew Kane, Ian McCarty, Braden Nelson, Jack Pearse, Alex Putnam, Brady </a:t>
            </a:r>
            <a:r>
              <a:rPr lang="en-US" sz="3200" b="1" err="1">
                <a:solidFill>
                  <a:schemeClr val="tx1"/>
                </a:solidFill>
              </a:rPr>
              <a:t>Sivey</a:t>
            </a:r>
            <a:r>
              <a:rPr lang="en-US" sz="3200" b="1">
                <a:solidFill>
                  <a:schemeClr val="tx1"/>
                </a:solidFill>
              </a:rPr>
              <a:t>, Jared Steffen</a:t>
            </a:r>
          </a:p>
        </p:txBody>
      </p:sp>
      <p:pic>
        <p:nvPicPr>
          <p:cNvPr id="11" name="Picture 10" descr="CU Boulder MS-CS on Coursera Enrollment">
            <a:extLst>
              <a:ext uri="{FF2B5EF4-FFF2-40B4-BE49-F238E27FC236}">
                <a16:creationId xmlns:a16="http://schemas.microsoft.com/office/drawing/2014/main" id="{36824D36-6198-4AB9-7C7B-A42D58C0BD62}"/>
              </a:ext>
            </a:extLst>
          </p:cNvPr>
          <p:cNvPicPr>
            <a:picLocks noChangeAspect="1"/>
          </p:cNvPicPr>
          <p:nvPr/>
        </p:nvPicPr>
        <p:blipFill>
          <a:blip r:embed="rId2"/>
          <a:stretch>
            <a:fillRect/>
          </a:stretch>
        </p:blipFill>
        <p:spPr>
          <a:xfrm>
            <a:off x="731733" y="693092"/>
            <a:ext cx="10573669" cy="2268757"/>
          </a:xfrm>
          <a:prstGeom prst="rect">
            <a:avLst/>
          </a:prstGeom>
        </p:spPr>
      </p:pic>
      <p:graphicFrame>
        <p:nvGraphicFramePr>
          <p:cNvPr id="8" name="Table 7">
            <a:extLst>
              <a:ext uri="{FF2B5EF4-FFF2-40B4-BE49-F238E27FC236}">
                <a16:creationId xmlns:a16="http://schemas.microsoft.com/office/drawing/2014/main" id="{EAD54A2A-17EC-DA88-B84A-B6F465FA287D}"/>
              </a:ext>
            </a:extLst>
          </p:cNvPr>
          <p:cNvGraphicFramePr>
            <a:graphicFrameLocks noGrp="1"/>
          </p:cNvGraphicFramePr>
          <p:nvPr>
            <p:extLst>
              <p:ext uri="{D42A27DB-BD31-4B8C-83A1-F6EECF244321}">
                <p14:modId xmlns:p14="http://schemas.microsoft.com/office/powerpoint/2010/main" val="1078080588"/>
              </p:ext>
            </p:extLst>
          </p:nvPr>
        </p:nvGraphicFramePr>
        <p:xfrm>
          <a:off x="10836128" y="4724942"/>
          <a:ext cx="11120047" cy="27956481"/>
        </p:xfrm>
        <a:graphic>
          <a:graphicData uri="http://schemas.openxmlformats.org/drawingml/2006/table">
            <a:tbl>
              <a:tblPr firstRow="1" bandRow="1">
                <a:tableStyleId>{5C22544A-7EE6-4342-B048-85BDC9FD1C3A}</a:tableStyleId>
              </a:tblPr>
              <a:tblGrid>
                <a:gridCol w="11120047">
                  <a:extLst>
                    <a:ext uri="{9D8B030D-6E8A-4147-A177-3AD203B41FA5}">
                      <a16:colId xmlns:a16="http://schemas.microsoft.com/office/drawing/2014/main" val="347953712"/>
                    </a:ext>
                  </a:extLst>
                </a:gridCol>
              </a:tblGrid>
              <a:tr h="1302413">
                <a:tc>
                  <a:txBody>
                    <a:bodyPr/>
                    <a:lstStyle/>
                    <a:p>
                      <a:pPr algn="ctr"/>
                      <a:r>
                        <a:rPr lang="en-US" sz="6000">
                          <a:solidFill>
                            <a:schemeClr val="tx1"/>
                          </a:solidFill>
                        </a:rPr>
                        <a:t>Design &amp; Methodology</a:t>
                      </a:r>
                    </a:p>
                  </a:txBody>
                  <a:tcPr>
                    <a:lnL w="0">
                      <a:noFill/>
                    </a:lnL>
                    <a:lnR w="0">
                      <a:noFill/>
                    </a:lnR>
                    <a:lnT w="0">
                      <a:noFill/>
                    </a:lnT>
                    <a:lnB w="0">
                      <a:noFill/>
                    </a:lnB>
                    <a:solidFill>
                      <a:schemeClr val="accent2">
                        <a:lumMod val="40000"/>
                        <a:lumOff val="60000"/>
                      </a:schemeClr>
                    </a:solidFill>
                  </a:tcPr>
                </a:tc>
                <a:extLst>
                  <a:ext uri="{0D108BD9-81ED-4DB2-BD59-A6C34878D82A}">
                    <a16:rowId xmlns:a16="http://schemas.microsoft.com/office/drawing/2014/main" val="4091638111"/>
                  </a:ext>
                </a:extLst>
              </a:tr>
              <a:tr h="26654068">
                <a:tc>
                  <a:txBody>
                    <a:bodyPr/>
                    <a:lstStyle/>
                    <a:p>
                      <a:pPr marL="0" lvl="0" indent="0" algn="ctr">
                        <a:buNone/>
                      </a:pPr>
                      <a:r>
                        <a:rPr lang="en-US" sz="4400" b="1" u="sng">
                          <a:latin typeface="Aptos Display"/>
                        </a:rPr>
                        <a:t>Preliminary Design</a:t>
                      </a:r>
                      <a:endParaRPr lang="en-US" sz="2800" b="0" u="none">
                        <a:latin typeface="Aptos Display"/>
                      </a:endParaRPr>
                    </a:p>
                    <a:p>
                      <a:pPr marL="0" lvl="0" indent="0" algn="ctr">
                        <a:buNone/>
                      </a:pPr>
                      <a:r>
                        <a:rPr lang="en-US" sz="3200" b="0" u="none">
                          <a:latin typeface="Aptos Display"/>
                        </a:rPr>
                        <a:t>Trade studies were used to analyze and weigh design decisions to ultimately implement best design choice.</a:t>
                      </a:r>
                    </a:p>
                    <a:p>
                      <a:pPr marL="0" lvl="0" indent="0" algn="ctr">
                        <a:buNone/>
                      </a:pPr>
                      <a:endParaRPr lang="en-US" sz="3200" b="0" u="none">
                        <a:latin typeface="Aptos Display"/>
                      </a:endParaRPr>
                    </a:p>
                    <a:p>
                      <a:pPr marL="0" lvl="0" indent="0" algn="ctr">
                        <a:buNone/>
                      </a:pPr>
                      <a:endParaRPr lang="en-US" sz="3200" b="0" u="none"/>
                    </a:p>
                    <a:p>
                      <a:pPr marL="0" lvl="0" indent="0" algn="ctr">
                        <a:buNone/>
                      </a:pPr>
                      <a:endParaRPr lang="en-US" sz="3200" b="0" u="none"/>
                    </a:p>
                    <a:p>
                      <a:pPr marL="0" lvl="0" indent="0" algn="ctr">
                        <a:buNone/>
                      </a:pPr>
                      <a:endParaRPr lang="en-US" sz="3200" b="0" u="none"/>
                    </a:p>
                    <a:p>
                      <a:pPr marL="0" lvl="0" indent="0" algn="ctr">
                        <a:buNone/>
                      </a:pPr>
                      <a:endParaRPr lang="en-US" sz="3200" b="0" u="none"/>
                    </a:p>
                    <a:p>
                      <a:pPr marL="0" lvl="0" indent="0" algn="ctr">
                        <a:buNone/>
                      </a:pPr>
                      <a:endParaRPr lang="en-US" sz="3200" b="0" u="none"/>
                    </a:p>
                    <a:p>
                      <a:pPr marL="0" lvl="0" indent="0" algn="ctr">
                        <a:buNone/>
                      </a:pPr>
                      <a:endParaRPr lang="en-US" sz="3200" b="0" u="none"/>
                    </a:p>
                    <a:p>
                      <a:pPr marL="0" lvl="0" indent="0" algn="ctr">
                        <a:buNone/>
                      </a:pPr>
                      <a:endParaRPr lang="en-US" sz="3200" b="0" u="none"/>
                    </a:p>
                    <a:p>
                      <a:pPr marL="0" lvl="0" indent="0" algn="ctr">
                        <a:buNone/>
                      </a:pPr>
                      <a:endParaRPr lang="en-US" sz="3200" b="0" u="none"/>
                    </a:p>
                    <a:p>
                      <a:pPr marL="0" lvl="0" indent="0" algn="ctr">
                        <a:buNone/>
                      </a:pPr>
                      <a:endParaRPr lang="en-US" sz="3200" b="0" u="none"/>
                    </a:p>
                    <a:p>
                      <a:pPr marL="0" lvl="0" indent="0" algn="ctr">
                        <a:buNone/>
                      </a:pPr>
                      <a:endParaRPr lang="en-US" sz="3200" b="0" u="none"/>
                    </a:p>
                    <a:p>
                      <a:pPr marL="0" lvl="0" indent="0" algn="ctr">
                        <a:buNone/>
                      </a:pPr>
                      <a:r>
                        <a:rPr lang="en-US" sz="3200" b="0" u="none">
                          <a:latin typeface="Aptos Display"/>
                        </a:rPr>
                        <a:t>A </a:t>
                      </a:r>
                      <a:r>
                        <a:rPr lang="en-US" sz="3200" b="0" i="0" u="none" strike="noStrike" noProof="0"/>
                        <a:t>CAD model was developed to estimate COM and MOIs,</a:t>
                      </a:r>
                    </a:p>
                    <a:p>
                      <a:pPr marL="0" lvl="0" indent="0" algn="ctr">
                        <a:buNone/>
                      </a:pPr>
                      <a:r>
                        <a:rPr lang="en-US" sz="3200" b="0" u="none">
                          <a:latin typeface="Aptos Display"/>
                        </a:rPr>
                        <a:t>and a payload container was designed</a:t>
                      </a:r>
                    </a:p>
                    <a:p>
                      <a:pPr marL="0" lvl="0" indent="0" algn="ctr">
                        <a:buNone/>
                      </a:pPr>
                      <a:endParaRPr lang="en-US" sz="3200" b="0" u="none">
                        <a:latin typeface="Aptos Display"/>
                      </a:endParaRPr>
                    </a:p>
                    <a:p>
                      <a:pPr marL="0" lvl="0" indent="0" algn="ctr">
                        <a:buNone/>
                      </a:pPr>
                      <a:endParaRPr lang="en-US" sz="3200" b="0" u="none"/>
                    </a:p>
                    <a:p>
                      <a:pPr marL="0" marR="0" lvl="0" indent="0" algn="l">
                        <a:lnSpc>
                          <a:spcPct val="100000"/>
                        </a:lnSpc>
                        <a:spcBef>
                          <a:spcPts val="0"/>
                        </a:spcBef>
                        <a:spcAft>
                          <a:spcPts val="0"/>
                        </a:spcAft>
                        <a:buNone/>
                      </a:pPr>
                      <a:endParaRPr lang="en-US" sz="3600" b="0" i="0" u="none" strike="noStrike" noProof="0">
                        <a:solidFill>
                          <a:srgbClr val="000000"/>
                        </a:solidFill>
                        <a:latin typeface="Times New Roman"/>
                      </a:endParaRPr>
                    </a:p>
                    <a:p>
                      <a:pPr marL="0" marR="0" lvl="0" indent="0" algn="l">
                        <a:lnSpc>
                          <a:spcPct val="100000"/>
                        </a:lnSpc>
                        <a:spcBef>
                          <a:spcPts val="0"/>
                        </a:spcBef>
                        <a:spcAft>
                          <a:spcPts val="0"/>
                        </a:spcAft>
                        <a:buNone/>
                      </a:pPr>
                      <a:endParaRPr lang="en-US" sz="3600" b="0" i="0" u="none" strike="noStrike" noProof="0">
                        <a:solidFill>
                          <a:srgbClr val="000000"/>
                        </a:solidFill>
                        <a:latin typeface="Times New Roman"/>
                      </a:endParaRPr>
                    </a:p>
                    <a:p>
                      <a:pPr marL="0" marR="0" lvl="0" indent="0" algn="l">
                        <a:lnSpc>
                          <a:spcPct val="100000"/>
                        </a:lnSpc>
                        <a:spcBef>
                          <a:spcPts val="0"/>
                        </a:spcBef>
                        <a:spcAft>
                          <a:spcPts val="0"/>
                        </a:spcAft>
                        <a:buNone/>
                      </a:pPr>
                      <a:r>
                        <a:rPr lang="en-US" sz="3600" b="0" i="0" u="none" strike="noStrike" noProof="0">
                          <a:solidFill>
                            <a:srgbClr val="000000"/>
                          </a:solidFill>
                          <a:latin typeface="Times New Roman"/>
                        </a:rPr>
                        <a:t>      </a:t>
                      </a:r>
                      <a:r>
                        <a:rPr lang="en-US" sz="3600" b="0" i="0" u="none" strike="noStrike" noProof="0">
                          <a:solidFill>
                            <a:srgbClr val="000000"/>
                          </a:solidFill>
                          <a:latin typeface="Aptos Display"/>
                        </a:rPr>
                        <a:t> </a:t>
                      </a:r>
                      <a:endParaRPr lang="en-US" sz="3200" b="0" i="0" u="none" strike="noStrike" noProof="0">
                        <a:solidFill>
                          <a:srgbClr val="000000"/>
                        </a:solidFill>
                        <a:latin typeface="Aptos Display"/>
                      </a:endParaRPr>
                    </a:p>
                    <a:p>
                      <a:pPr marL="0" marR="0" lvl="0" indent="0" algn="l">
                        <a:lnSpc>
                          <a:spcPct val="100000"/>
                        </a:lnSpc>
                        <a:spcBef>
                          <a:spcPts val="0"/>
                        </a:spcBef>
                        <a:spcAft>
                          <a:spcPts val="0"/>
                        </a:spcAft>
                        <a:buNone/>
                      </a:pPr>
                      <a:endParaRPr lang="en-US" sz="3600" b="0" i="0" u="none" strike="noStrike" noProof="0">
                        <a:solidFill>
                          <a:srgbClr val="000000"/>
                        </a:solidFill>
                        <a:latin typeface="Times New Roman"/>
                      </a:endParaRPr>
                    </a:p>
                    <a:p>
                      <a:pPr marL="0" lvl="0" indent="0" algn="ctr">
                        <a:buNone/>
                      </a:pPr>
                      <a:endParaRPr lang="en-US" sz="4400" b="1" i="0" u="sng" strike="noStrike" noProof="0">
                        <a:solidFill>
                          <a:srgbClr val="000000"/>
                        </a:solidFill>
                        <a:latin typeface="Aptos"/>
                      </a:endParaRPr>
                    </a:p>
                    <a:p>
                      <a:pPr marL="0" lvl="0" indent="0" algn="r">
                        <a:buNone/>
                      </a:pPr>
                      <a:endParaRPr lang="en-US" sz="3200" b="0" i="0" u="none" strike="noStrike" noProof="0">
                        <a:solidFill>
                          <a:schemeClr val="tx1"/>
                        </a:solidFill>
                        <a:latin typeface="Aptos Display"/>
                      </a:endParaRPr>
                    </a:p>
                    <a:p>
                      <a:pPr marL="0" lvl="0" indent="0" algn="r">
                        <a:buNone/>
                      </a:pPr>
                      <a:endParaRPr lang="en-US" sz="3200" b="0" i="0" u="none" strike="noStrike" noProof="0">
                        <a:solidFill>
                          <a:schemeClr val="tx1"/>
                        </a:solidFill>
                        <a:latin typeface="Aptos Display"/>
                      </a:endParaRPr>
                    </a:p>
                    <a:p>
                      <a:pPr marL="0" lvl="0" indent="0" algn="l">
                        <a:buNone/>
                      </a:pPr>
                      <a:r>
                        <a:rPr lang="en-US" sz="3200" b="0" i="0" u="none" strike="noStrike" noProof="0">
                          <a:solidFill>
                            <a:srgbClr val="000000"/>
                          </a:solidFill>
                          <a:latin typeface="Aptos Display"/>
                        </a:rPr>
                        <a:t>    Solenoid Valve</a:t>
                      </a:r>
                    </a:p>
                    <a:p>
                      <a:pPr marL="0" lvl="0" indent="0" algn="ctr">
                        <a:buNone/>
                      </a:pPr>
                      <a:r>
                        <a:rPr lang="en-US" sz="4400" b="1" i="0" u="sng" strike="noStrike" noProof="0">
                          <a:solidFill>
                            <a:srgbClr val="000000"/>
                          </a:solidFill>
                          <a:latin typeface="Aptos Display"/>
                        </a:rPr>
                        <a:t>Modeling and Simulation</a:t>
                      </a:r>
                      <a:endParaRPr lang="en-US">
                        <a:latin typeface="Aptos Display"/>
                      </a:endParaRPr>
                    </a:p>
                    <a:p>
                      <a:pPr marL="571500" lvl="0" indent="-571500" algn="l">
                        <a:buFont typeface="Arial"/>
                        <a:buChar char="•"/>
                      </a:pPr>
                      <a:r>
                        <a:rPr lang="en-US" sz="3200" b="1" i="0" u="none" strike="noStrike" noProof="0">
                          <a:solidFill>
                            <a:srgbClr val="000000"/>
                          </a:solidFill>
                          <a:latin typeface="Aptos Display"/>
                        </a:rPr>
                        <a:t>Dynamics and control model</a:t>
                      </a:r>
                      <a:r>
                        <a:rPr lang="en-US" sz="3200" b="0" i="0" u="none" strike="noStrike" noProof="0">
                          <a:solidFill>
                            <a:srgbClr val="000000"/>
                          </a:solidFill>
                          <a:latin typeface="Aptos Display"/>
                        </a:rPr>
                        <a:t> to simulate vehicle mission and investigate vehicle reaction to a change in inertia with same PID gains.</a:t>
                      </a:r>
                    </a:p>
                    <a:p>
                      <a:pPr marL="571500" lvl="0" indent="-571500" algn="l">
                        <a:buFont typeface="Arial"/>
                        <a:buChar char="•"/>
                      </a:pPr>
                      <a:r>
                        <a:rPr lang="en-US" sz="3200" b="1" i="0" u="none" strike="noStrike" noProof="0">
                          <a:solidFill>
                            <a:srgbClr val="000000"/>
                          </a:solidFill>
                          <a:latin typeface="Aptos Display"/>
                        </a:rPr>
                        <a:t>Mass flow rate model</a:t>
                      </a:r>
                      <a:r>
                        <a:rPr lang="en-US" sz="3200" b="0" i="0" u="none" strike="noStrike" noProof="0">
                          <a:solidFill>
                            <a:srgbClr val="000000"/>
                          </a:solidFill>
                          <a:latin typeface="Aptos Display"/>
                        </a:rPr>
                        <a:t> to give pilots an idea of length of payload deployment time.</a:t>
                      </a:r>
                    </a:p>
                    <a:p>
                      <a:pPr marL="571500" lvl="0" indent="-571500" algn="l">
                        <a:buFont typeface="Arial"/>
                        <a:buChar char="•"/>
                      </a:pPr>
                      <a:r>
                        <a:rPr lang="en-US" sz="3200" b="1" i="0" u="none" strike="noStrike" noProof="0">
                          <a:solidFill>
                            <a:srgbClr val="000000"/>
                          </a:solidFill>
                          <a:latin typeface="Aptos Display"/>
                        </a:rPr>
                        <a:t>Energy consumption model</a:t>
                      </a:r>
                      <a:r>
                        <a:rPr lang="en-US" sz="3200" b="0" i="0" u="none" strike="noStrike" noProof="0">
                          <a:solidFill>
                            <a:srgbClr val="000000"/>
                          </a:solidFill>
                          <a:latin typeface="Aptos Display"/>
                        </a:rPr>
                        <a:t> to predict battery size and select motors and propellers based off datasheet values.</a:t>
                      </a:r>
                    </a:p>
                    <a:p>
                      <a:pPr marL="0" lvl="0" indent="0" algn="ctr">
                        <a:buNone/>
                      </a:pPr>
                      <a:endParaRPr lang="en-US" sz="4400" b="0" i="0" u="none" strike="noStrike" noProof="0">
                        <a:solidFill>
                          <a:srgbClr val="000000"/>
                        </a:solidFill>
                        <a:latin typeface="Aptos"/>
                      </a:endParaRPr>
                    </a:p>
                    <a:p>
                      <a:pPr marL="0" lvl="0" indent="0" algn="ctr">
                        <a:buNone/>
                      </a:pPr>
                      <a:endParaRPr lang="en-US" sz="3200" b="0" u="none"/>
                    </a:p>
                    <a:p>
                      <a:pPr marL="0" lvl="0" indent="0" algn="ctr">
                        <a:buNone/>
                      </a:pPr>
                      <a:endParaRPr lang="en-US" sz="3200" b="0" u="none"/>
                    </a:p>
                    <a:p>
                      <a:pPr marL="0" lvl="0" indent="0" algn="ctr">
                        <a:buNone/>
                      </a:pPr>
                      <a:endParaRPr lang="en-US" sz="4400" b="0" u="none"/>
                    </a:p>
                    <a:p>
                      <a:pPr marL="0" lvl="0" indent="0" algn="ctr">
                        <a:buNone/>
                      </a:pPr>
                      <a:endParaRPr lang="en-US" sz="4400" b="0" u="none"/>
                    </a:p>
                    <a:p>
                      <a:pPr marL="0" lvl="0" indent="0" algn="ctr">
                        <a:buNone/>
                      </a:pPr>
                      <a:endParaRPr lang="en-US" sz="4400" b="0" u="none"/>
                    </a:p>
                    <a:p>
                      <a:pPr marL="0" lvl="0" indent="0" algn="ctr">
                        <a:buNone/>
                      </a:pPr>
                      <a:endParaRPr lang="en-US" sz="4400" b="0" u="none"/>
                    </a:p>
                  </a:txBody>
                  <a:tcPr>
                    <a:lnL w="0">
                      <a:noFill/>
                    </a:lnL>
                    <a:lnR w="0">
                      <a:noFill/>
                    </a:lnR>
                    <a:lnT w="0">
                      <a:noFill/>
                    </a:lnT>
                    <a:lnB w="0">
                      <a:noFill/>
                    </a:lnB>
                    <a:solidFill>
                      <a:schemeClr val="bg1"/>
                    </a:solidFill>
                  </a:tcPr>
                </a:tc>
                <a:extLst>
                  <a:ext uri="{0D108BD9-81ED-4DB2-BD59-A6C34878D82A}">
                    <a16:rowId xmlns:a16="http://schemas.microsoft.com/office/drawing/2014/main" val="570669796"/>
                  </a:ext>
                </a:extLst>
              </a:tr>
            </a:tbl>
          </a:graphicData>
        </a:graphic>
      </p:graphicFrame>
      <p:graphicFrame>
        <p:nvGraphicFramePr>
          <p:cNvPr id="3" name="Table 2">
            <a:extLst>
              <a:ext uri="{FF2B5EF4-FFF2-40B4-BE49-F238E27FC236}">
                <a16:creationId xmlns:a16="http://schemas.microsoft.com/office/drawing/2014/main" id="{490F5BEA-8243-6117-08F3-8095EDCC429A}"/>
              </a:ext>
            </a:extLst>
          </p:cNvPr>
          <p:cNvGraphicFramePr>
            <a:graphicFrameLocks noGrp="1"/>
          </p:cNvGraphicFramePr>
          <p:nvPr>
            <p:extLst>
              <p:ext uri="{D42A27DB-BD31-4B8C-83A1-F6EECF244321}">
                <p14:modId xmlns:p14="http://schemas.microsoft.com/office/powerpoint/2010/main" val="326214262"/>
              </p:ext>
            </p:extLst>
          </p:nvPr>
        </p:nvGraphicFramePr>
        <p:xfrm>
          <a:off x="22160052" y="4735817"/>
          <a:ext cx="10625425" cy="27950565"/>
        </p:xfrm>
        <a:graphic>
          <a:graphicData uri="http://schemas.openxmlformats.org/drawingml/2006/table">
            <a:tbl>
              <a:tblPr firstRow="1" bandRow="1">
                <a:tableStyleId>{5C22544A-7EE6-4342-B048-85BDC9FD1C3A}</a:tableStyleId>
              </a:tblPr>
              <a:tblGrid>
                <a:gridCol w="10625425">
                  <a:extLst>
                    <a:ext uri="{9D8B030D-6E8A-4147-A177-3AD203B41FA5}">
                      <a16:colId xmlns:a16="http://schemas.microsoft.com/office/drawing/2014/main" val="347953712"/>
                    </a:ext>
                  </a:extLst>
                </a:gridCol>
              </a:tblGrid>
              <a:tr h="1292120">
                <a:tc>
                  <a:txBody>
                    <a:bodyPr/>
                    <a:lstStyle/>
                    <a:p>
                      <a:pPr algn="ctr"/>
                      <a:r>
                        <a:rPr lang="en-US" sz="6000">
                          <a:solidFill>
                            <a:schemeClr val="tx1"/>
                          </a:solidFill>
                        </a:rPr>
                        <a:t>Testing &amp; Results</a:t>
                      </a:r>
                    </a:p>
                  </a:txBody>
                  <a:tcPr>
                    <a:lnL w="0">
                      <a:noFill/>
                    </a:lnL>
                    <a:lnR w="0">
                      <a:noFill/>
                    </a:lnR>
                    <a:lnT w="0">
                      <a:noFill/>
                    </a:lnT>
                    <a:lnB w="0">
                      <a:noFill/>
                    </a:lnB>
                    <a:solidFill>
                      <a:schemeClr val="accent2">
                        <a:lumMod val="40000"/>
                        <a:lumOff val="60000"/>
                      </a:schemeClr>
                    </a:solidFill>
                  </a:tcPr>
                </a:tc>
                <a:extLst>
                  <a:ext uri="{0D108BD9-81ED-4DB2-BD59-A6C34878D82A}">
                    <a16:rowId xmlns:a16="http://schemas.microsoft.com/office/drawing/2014/main" val="4091638111"/>
                  </a:ext>
                </a:extLst>
              </a:tr>
              <a:tr h="26658445">
                <a:tc>
                  <a:txBody>
                    <a:bodyPr/>
                    <a:lstStyle/>
                    <a:p>
                      <a:endParaRPr lang="en-US" sz="800"/>
                    </a:p>
                    <a:p>
                      <a:pPr lvl="0" algn="ctr">
                        <a:buNone/>
                      </a:pPr>
                      <a:r>
                        <a:rPr lang="en-US" sz="4400" b="1" i="0" u="sng" strike="noStrike" noProof="0">
                          <a:solidFill>
                            <a:srgbClr val="000000"/>
                          </a:solidFill>
                          <a:latin typeface="Aptos Display"/>
                        </a:rPr>
                        <a:t>Results: Thrust Fit</a:t>
                      </a:r>
                    </a:p>
                    <a:p>
                      <a:pPr lvl="0" algn="l">
                        <a:buNone/>
                      </a:pPr>
                      <a:r>
                        <a:rPr lang="en-US" sz="3200" b="0" i="0" u="none" strike="noStrike" noProof="0">
                          <a:solidFill>
                            <a:srgbClr val="000000"/>
                          </a:solidFill>
                          <a:latin typeface="Aptos Display"/>
                        </a:rPr>
                        <a:t>The test produced results that nearly matched that of the motor datasheet. Most importantly, the thrust was higher than expected,  but due to this, the current draw was higher. Despite the increase in current (therefore power), the batteries are still able to conduct the entire mission.</a:t>
                      </a:r>
                    </a:p>
                    <a:p>
                      <a:pPr lvl="0" algn="l">
                        <a:buNone/>
                      </a:pPr>
                      <a:endParaRPr lang="en-US" sz="3200" b="0" i="0" u="none" strike="noStrike" noProof="0">
                        <a:solidFill>
                          <a:srgbClr val="000000"/>
                        </a:solidFill>
                        <a:latin typeface="Aptos Display"/>
                      </a:endParaRPr>
                    </a:p>
                    <a:p>
                      <a:pPr lvl="0" algn="l">
                        <a:buNone/>
                      </a:pPr>
                      <a:endParaRPr lang="en-US" sz="3200" b="0" i="0" u="none"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lvl="0" algn="ctr">
                        <a:buNone/>
                      </a:pPr>
                      <a:r>
                        <a:rPr lang="en-US" sz="4400" b="1" i="0" u="sng" strike="noStrike" noProof="0">
                          <a:solidFill>
                            <a:srgbClr val="000000"/>
                          </a:solidFill>
                          <a:latin typeface="Aptos Display"/>
                        </a:rPr>
                        <a:t>Flight Data</a:t>
                      </a:r>
                      <a:endParaRPr lang="en-US" sz="4400" b="1" i="0" u="sng" strike="noStrike" noProof="0">
                        <a:solidFill>
                          <a:srgbClr val="000000"/>
                        </a:solidFill>
                        <a:latin typeface="Aptos"/>
                      </a:endParaRPr>
                    </a:p>
                    <a:p>
                      <a:pPr lvl="0" algn="ctr">
                        <a:buNone/>
                      </a:pPr>
                      <a:endParaRPr lang="en-US" sz="4400" b="1" i="0" u="sng" strike="noStrike" noProof="0">
                        <a:solidFill>
                          <a:srgbClr val="000000"/>
                        </a:solidFill>
                        <a:latin typeface="Aptos"/>
                      </a:endParaRPr>
                    </a:p>
                    <a:p>
                      <a:pPr marL="0" marR="0" lvl="0" indent="0" algn="l">
                        <a:lnSpc>
                          <a:spcPct val="100000"/>
                        </a:lnSpc>
                        <a:spcBef>
                          <a:spcPts val="0"/>
                        </a:spcBef>
                        <a:spcAft>
                          <a:spcPts val="0"/>
                        </a:spcAft>
                        <a:buNone/>
                      </a:pPr>
                      <a:endParaRPr lang="en-US" sz="3600" b="0" i="0" u="none" strike="noStrike" noProof="0">
                        <a:solidFill>
                          <a:srgbClr val="000000"/>
                        </a:solidFill>
                        <a:latin typeface="Times New Roman"/>
                      </a:endParaRPr>
                    </a:p>
                    <a:p>
                      <a:pPr marL="0" marR="0" lvl="0" indent="0" algn="l">
                        <a:lnSpc>
                          <a:spcPct val="100000"/>
                        </a:lnSpc>
                        <a:spcBef>
                          <a:spcPts val="0"/>
                        </a:spcBef>
                        <a:spcAft>
                          <a:spcPts val="0"/>
                        </a:spcAft>
                        <a:buNone/>
                      </a:pPr>
                      <a:endParaRPr lang="en-US" sz="3600" b="0" i="0" u="none" strike="noStrike" noProof="0">
                        <a:solidFill>
                          <a:srgbClr val="000000"/>
                        </a:solidFill>
                        <a:latin typeface="Times New Roman"/>
                      </a:endParaRPr>
                    </a:p>
                  </a:txBody>
                  <a:tcPr>
                    <a:lnL w="0">
                      <a:noFill/>
                    </a:lnL>
                    <a:lnR w="0">
                      <a:noFill/>
                    </a:lnR>
                    <a:lnT w="0">
                      <a:noFill/>
                    </a:lnT>
                    <a:lnB w="0">
                      <a:noFill/>
                    </a:lnB>
                    <a:solidFill>
                      <a:schemeClr val="bg1"/>
                    </a:solidFill>
                  </a:tcPr>
                </a:tc>
                <a:extLst>
                  <a:ext uri="{0D108BD9-81ED-4DB2-BD59-A6C34878D82A}">
                    <a16:rowId xmlns:a16="http://schemas.microsoft.com/office/drawing/2014/main" val="570669796"/>
                  </a:ext>
                </a:extLst>
              </a:tr>
            </a:tbl>
          </a:graphicData>
        </a:graphic>
      </p:graphicFrame>
      <p:sp>
        <p:nvSpPr>
          <p:cNvPr id="14" name="Rectangle 13">
            <a:extLst>
              <a:ext uri="{FF2B5EF4-FFF2-40B4-BE49-F238E27FC236}">
                <a16:creationId xmlns:a16="http://schemas.microsoft.com/office/drawing/2014/main" id="{3D4DA7C1-9FD5-5A9A-0A40-1F793276C041}"/>
              </a:ext>
            </a:extLst>
          </p:cNvPr>
          <p:cNvSpPr/>
          <p:nvPr/>
        </p:nvSpPr>
        <p:spPr>
          <a:xfrm>
            <a:off x="39934118" y="12878482"/>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p>
        </p:txBody>
      </p:sp>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723C6541-3D83-8F8A-A41C-27DB6D44EA61}"/>
                  </a:ext>
                </a:extLst>
              </p14:cNvPr>
              <p14:cNvContentPartPr/>
              <p14:nvPr/>
            </p14:nvContentPartPr>
            <p14:xfrm>
              <a:off x="8141109" y="13804489"/>
              <a:ext cx="44245" cy="44245"/>
            </p14:xfrm>
          </p:contentPart>
        </mc:Choice>
        <mc:Fallback xmlns="">
          <p:pic>
            <p:nvPicPr>
              <p:cNvPr id="31" name="Ink 30">
                <a:extLst>
                  <a:ext uri="{FF2B5EF4-FFF2-40B4-BE49-F238E27FC236}">
                    <a16:creationId xmlns:a16="http://schemas.microsoft.com/office/drawing/2014/main" id="{723C6541-3D83-8F8A-A41C-27DB6D44EA61}"/>
                  </a:ext>
                </a:extLst>
              </p:cNvPr>
              <p:cNvPicPr/>
              <p:nvPr/>
            </p:nvPicPr>
            <p:blipFill>
              <a:blip r:embed="rId4"/>
              <a:stretch>
                <a:fillRect/>
              </a:stretch>
            </p:blipFill>
            <p:spPr>
              <a:xfrm>
                <a:off x="5928859" y="11592239"/>
                <a:ext cx="4424500" cy="4424500"/>
              </a:xfrm>
              <a:prstGeom prst="rect">
                <a:avLst/>
              </a:prstGeom>
            </p:spPr>
          </p:pic>
        </mc:Fallback>
      </mc:AlternateContent>
      <p:graphicFrame>
        <p:nvGraphicFramePr>
          <p:cNvPr id="51" name="Table 50">
            <a:extLst>
              <a:ext uri="{FF2B5EF4-FFF2-40B4-BE49-F238E27FC236}">
                <a16:creationId xmlns:a16="http://schemas.microsoft.com/office/drawing/2014/main" id="{E2F81833-9B00-B53C-9A16-84689B7D03FC}"/>
              </a:ext>
            </a:extLst>
          </p:cNvPr>
          <p:cNvGraphicFramePr>
            <a:graphicFrameLocks noGrp="1"/>
          </p:cNvGraphicFramePr>
          <p:nvPr>
            <p:extLst>
              <p:ext uri="{D42A27DB-BD31-4B8C-83A1-F6EECF244321}">
                <p14:modId xmlns:p14="http://schemas.microsoft.com/office/powerpoint/2010/main" val="3367405431"/>
              </p:ext>
            </p:extLst>
          </p:nvPr>
        </p:nvGraphicFramePr>
        <p:xfrm>
          <a:off x="11027120" y="7785980"/>
          <a:ext cx="10719269" cy="5106916"/>
        </p:xfrm>
        <a:graphic>
          <a:graphicData uri="http://schemas.openxmlformats.org/drawingml/2006/table">
            <a:tbl>
              <a:tblPr firstRow="1" bandRow="1">
                <a:tableStyleId>{5C22544A-7EE6-4342-B048-85BDC9FD1C3A}</a:tableStyleId>
              </a:tblPr>
              <a:tblGrid>
                <a:gridCol w="4128380">
                  <a:extLst>
                    <a:ext uri="{9D8B030D-6E8A-4147-A177-3AD203B41FA5}">
                      <a16:colId xmlns:a16="http://schemas.microsoft.com/office/drawing/2014/main" val="56448061"/>
                    </a:ext>
                  </a:extLst>
                </a:gridCol>
                <a:gridCol w="1158841">
                  <a:extLst>
                    <a:ext uri="{9D8B030D-6E8A-4147-A177-3AD203B41FA5}">
                      <a16:colId xmlns:a16="http://schemas.microsoft.com/office/drawing/2014/main" val="3881707355"/>
                    </a:ext>
                  </a:extLst>
                </a:gridCol>
                <a:gridCol w="1339908">
                  <a:extLst>
                    <a:ext uri="{9D8B030D-6E8A-4147-A177-3AD203B41FA5}">
                      <a16:colId xmlns:a16="http://schemas.microsoft.com/office/drawing/2014/main" val="1686283730"/>
                    </a:ext>
                  </a:extLst>
                </a:gridCol>
                <a:gridCol w="1231256">
                  <a:extLst>
                    <a:ext uri="{9D8B030D-6E8A-4147-A177-3AD203B41FA5}">
                      <a16:colId xmlns:a16="http://schemas.microsoft.com/office/drawing/2014/main" val="952649791"/>
                    </a:ext>
                  </a:extLst>
                </a:gridCol>
                <a:gridCol w="1412335">
                  <a:extLst>
                    <a:ext uri="{9D8B030D-6E8A-4147-A177-3AD203B41FA5}">
                      <a16:colId xmlns:a16="http://schemas.microsoft.com/office/drawing/2014/main" val="581489055"/>
                    </a:ext>
                  </a:extLst>
                </a:gridCol>
                <a:gridCol w="1448549">
                  <a:extLst>
                    <a:ext uri="{9D8B030D-6E8A-4147-A177-3AD203B41FA5}">
                      <a16:colId xmlns:a16="http://schemas.microsoft.com/office/drawing/2014/main" val="2644130680"/>
                    </a:ext>
                  </a:extLst>
                </a:gridCol>
              </a:tblGrid>
              <a:tr h="673831">
                <a:tc>
                  <a:txBody>
                    <a:bodyPr/>
                    <a:lstStyle/>
                    <a:p>
                      <a:pPr algn="ctr"/>
                      <a:endParaRPr lang="en-US" sz="1800" b="1">
                        <a:solidFill>
                          <a:schemeClr val="tx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800" b="1">
                          <a:solidFill>
                            <a:schemeClr val="tx1"/>
                          </a:solidFill>
                        </a:rPr>
                        <a:t>Weight</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800" b="1">
                          <a:solidFill>
                            <a:schemeClr val="tx1"/>
                          </a:solidFill>
                        </a:rPr>
                        <a:t>Gravity Release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800" b="1">
                          <a:solidFill>
                            <a:schemeClr val="tx1"/>
                          </a:solidFill>
                        </a:rPr>
                        <a:t>Ballistic Release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800" b="1">
                          <a:solidFill>
                            <a:schemeClr val="tx1"/>
                          </a:solidFill>
                        </a:rPr>
                        <a:t>Pump-based</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800" b="1">
                          <a:solidFill>
                            <a:schemeClr val="tx1"/>
                          </a:solidFill>
                        </a:rPr>
                        <a:t>Pressurized tank</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2"/>
                    </a:solidFill>
                  </a:tcPr>
                </a:tc>
                <a:extLst>
                  <a:ext uri="{0D108BD9-81ED-4DB2-BD59-A6C34878D82A}">
                    <a16:rowId xmlns:a16="http://schemas.microsoft.com/office/drawing/2014/main" val="2952280121"/>
                  </a:ext>
                </a:extLst>
              </a:tr>
              <a:tr h="531970">
                <a:tc>
                  <a:txBody>
                    <a:bodyPr/>
                    <a:lstStyle/>
                    <a:p>
                      <a:pPr algn="ctr"/>
                      <a:r>
                        <a:rPr lang="en-US" sz="1800" b="0"/>
                        <a:t>Deployment Speed</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0"/>
                        <a:t>0.10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1"/>
                        <a:t>3</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BF00"/>
                    </a:solidFill>
                  </a:tcPr>
                </a:tc>
                <a:tc>
                  <a:txBody>
                    <a:bodyPr/>
                    <a:lstStyle/>
                    <a:p>
                      <a:pPr algn="ctr"/>
                      <a:r>
                        <a:rPr lang="en-US" sz="1800" b="1"/>
                        <a:t>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sz="1800" b="1"/>
                        <a:t>1</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D13F3F"/>
                    </a:solidFill>
                  </a:tcPr>
                </a:tc>
                <a:tc>
                  <a:txBody>
                    <a:bodyPr/>
                    <a:lstStyle/>
                    <a:p>
                      <a:pPr algn="ctr"/>
                      <a:r>
                        <a:rPr lang="en-US" sz="1800" b="1"/>
                        <a:t>3</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BF00"/>
                    </a:solidFill>
                  </a:tcPr>
                </a:tc>
                <a:extLst>
                  <a:ext uri="{0D108BD9-81ED-4DB2-BD59-A6C34878D82A}">
                    <a16:rowId xmlns:a16="http://schemas.microsoft.com/office/drawing/2014/main" val="3308387320"/>
                  </a:ext>
                </a:extLst>
              </a:tr>
              <a:tr h="531970">
                <a:tc>
                  <a:txBody>
                    <a:bodyPr/>
                    <a:lstStyle/>
                    <a:p>
                      <a:pPr algn="ctr"/>
                      <a:r>
                        <a:rPr lang="en-US" sz="1800" b="0"/>
                        <a:t>Weather Resilience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0"/>
                        <a:t>0.05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1"/>
                        <a:t>3</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BF00"/>
                    </a:solidFill>
                  </a:tcPr>
                </a:tc>
                <a:tc>
                  <a:txBody>
                    <a:bodyPr/>
                    <a:lstStyle/>
                    <a:p>
                      <a:pPr algn="ctr"/>
                      <a:r>
                        <a:rPr lang="en-US" sz="1800" b="1"/>
                        <a:t>4</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60000"/>
                        <a:lumOff val="40000"/>
                      </a:schemeClr>
                    </a:solidFill>
                  </a:tcPr>
                </a:tc>
                <a:tc>
                  <a:txBody>
                    <a:bodyPr/>
                    <a:lstStyle/>
                    <a:p>
                      <a:pPr algn="ctr"/>
                      <a:r>
                        <a:rPr lang="en-US" sz="1800" b="1"/>
                        <a:t>3</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BF00"/>
                    </a:solidFill>
                  </a:tcPr>
                </a:tc>
                <a:tc>
                  <a:txBody>
                    <a:bodyPr/>
                    <a:lstStyle/>
                    <a:p>
                      <a:pPr algn="ctr"/>
                      <a:r>
                        <a:rPr lang="en-US" sz="1800" b="1"/>
                        <a:t>4</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6">
                        <a:lumMod val="60000"/>
                        <a:lumOff val="40000"/>
                      </a:schemeClr>
                    </a:solidFill>
                  </a:tcPr>
                </a:tc>
                <a:extLst>
                  <a:ext uri="{0D108BD9-81ED-4DB2-BD59-A6C34878D82A}">
                    <a16:rowId xmlns:a16="http://schemas.microsoft.com/office/drawing/2014/main" val="1480094446"/>
                  </a:ext>
                </a:extLst>
              </a:tr>
              <a:tr h="709295">
                <a:tc>
                  <a:txBody>
                    <a:bodyPr/>
                    <a:lstStyle/>
                    <a:p>
                      <a:pPr algn="ctr"/>
                      <a:r>
                        <a:rPr lang="en-US" sz="1800" b="0"/>
                        <a:t>Ease of Deployment Verification</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0"/>
                        <a:t>0.05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1"/>
                        <a:t>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sz="1800" b="1"/>
                        <a:t>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sz="1800" b="1"/>
                        <a:t>1</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D13F3F"/>
                    </a:solidFill>
                  </a:tcPr>
                </a:tc>
                <a:tc>
                  <a:txBody>
                    <a:bodyPr/>
                    <a:lstStyle/>
                    <a:p>
                      <a:pPr algn="ctr"/>
                      <a:r>
                        <a:rPr lang="en-US" sz="1800" b="1"/>
                        <a:t>1</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D13F3F"/>
                    </a:solidFill>
                  </a:tcPr>
                </a:tc>
                <a:extLst>
                  <a:ext uri="{0D108BD9-81ED-4DB2-BD59-A6C34878D82A}">
                    <a16:rowId xmlns:a16="http://schemas.microsoft.com/office/drawing/2014/main" val="1900881190"/>
                  </a:ext>
                </a:extLst>
              </a:tr>
              <a:tr h="531970">
                <a:tc>
                  <a:txBody>
                    <a:bodyPr/>
                    <a:lstStyle/>
                    <a:p>
                      <a:pPr algn="ctr"/>
                      <a:r>
                        <a:rPr lang="en-US" sz="1800" b="0"/>
                        <a:t>Deployment Stability</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lumMod val="60000"/>
                        <a:lumOff val="40000"/>
                      </a:schemeClr>
                    </a:solidFill>
                  </a:tcPr>
                </a:tc>
                <a:tc>
                  <a:txBody>
                    <a:bodyPr/>
                    <a:lstStyle/>
                    <a:p>
                      <a:pPr algn="ctr"/>
                      <a:r>
                        <a:rPr lang="en-US" sz="1800" b="0"/>
                        <a:t>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lumMod val="60000"/>
                        <a:lumOff val="40000"/>
                      </a:schemeClr>
                    </a:solidFill>
                  </a:tcPr>
                </a:tc>
                <a:tc>
                  <a:txBody>
                    <a:bodyPr/>
                    <a:lstStyle/>
                    <a:p>
                      <a:pPr algn="ctr"/>
                      <a:r>
                        <a:rPr lang="en-US" sz="1800" b="1"/>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FFBF00"/>
                    </a:solidFill>
                  </a:tcPr>
                </a:tc>
                <a:tc>
                  <a:txBody>
                    <a:bodyPr/>
                    <a:lstStyle/>
                    <a:p>
                      <a:pPr algn="ctr"/>
                      <a:r>
                        <a:rPr lang="en-US" sz="1800" b="1"/>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FFBF00"/>
                    </a:solidFill>
                  </a:tcPr>
                </a:tc>
                <a:tc>
                  <a:txBody>
                    <a:bodyPr/>
                    <a:lstStyle/>
                    <a:p>
                      <a:pPr algn="ctr"/>
                      <a:r>
                        <a:rPr lang="en-US" sz="1800" b="1"/>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800" b="1"/>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D13F3F"/>
                    </a:solidFill>
                  </a:tcPr>
                </a:tc>
                <a:extLst>
                  <a:ext uri="{0D108BD9-81ED-4DB2-BD59-A6C34878D82A}">
                    <a16:rowId xmlns:a16="http://schemas.microsoft.com/office/drawing/2014/main" val="231227849"/>
                  </a:ext>
                </a:extLst>
              </a:tr>
              <a:tr h="531970">
                <a:tc>
                  <a:txBody>
                    <a:bodyPr/>
                    <a:lstStyle/>
                    <a:p>
                      <a:pPr algn="ctr"/>
                      <a:r>
                        <a:rPr lang="en-US" sz="1800" b="0"/>
                        <a:t>Repeated Testability</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0"/>
                        <a:t>0.30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1"/>
                        <a:t>4</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60000"/>
                        <a:lumOff val="40000"/>
                      </a:schemeClr>
                    </a:solidFill>
                  </a:tcPr>
                </a:tc>
                <a:tc>
                  <a:txBody>
                    <a:bodyPr/>
                    <a:lstStyle/>
                    <a:p>
                      <a:pPr algn="ctr"/>
                      <a:r>
                        <a:rPr lang="en-US" sz="1800" b="1"/>
                        <a:t>2</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EB740C"/>
                    </a:solidFill>
                  </a:tcPr>
                </a:tc>
                <a:tc>
                  <a:txBody>
                    <a:bodyPr/>
                    <a:lstStyle/>
                    <a:p>
                      <a:pPr algn="ctr"/>
                      <a:r>
                        <a:rPr lang="en-US" sz="1800" b="1"/>
                        <a:t>4</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60000"/>
                        <a:lumOff val="40000"/>
                      </a:schemeClr>
                    </a:solidFill>
                  </a:tcPr>
                </a:tc>
                <a:tc>
                  <a:txBody>
                    <a:bodyPr/>
                    <a:lstStyle/>
                    <a:p>
                      <a:pPr algn="ctr"/>
                      <a:r>
                        <a:rPr lang="en-US" sz="1800" b="1"/>
                        <a:t>2</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EB740C"/>
                    </a:solidFill>
                  </a:tcPr>
                </a:tc>
                <a:extLst>
                  <a:ext uri="{0D108BD9-81ED-4DB2-BD59-A6C34878D82A}">
                    <a16:rowId xmlns:a16="http://schemas.microsoft.com/office/drawing/2014/main" val="3555308725"/>
                  </a:ext>
                </a:extLst>
              </a:tr>
              <a:tr h="531970">
                <a:tc>
                  <a:txBody>
                    <a:bodyPr/>
                    <a:lstStyle/>
                    <a:p>
                      <a:pPr algn="ctr"/>
                      <a:r>
                        <a:rPr lang="en-US" sz="1800" b="0"/>
                        <a:t>Reloading Process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0"/>
                        <a:t>0.05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1"/>
                        <a:t>3</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BF00"/>
                    </a:solidFill>
                  </a:tcPr>
                </a:tc>
                <a:tc>
                  <a:txBody>
                    <a:bodyPr/>
                    <a:lstStyle/>
                    <a:p>
                      <a:pPr algn="ctr"/>
                      <a:r>
                        <a:rPr lang="en-US" sz="1800" b="1"/>
                        <a:t>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sz="1800" b="1"/>
                        <a:t>3</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BF00"/>
                    </a:solidFill>
                  </a:tcPr>
                </a:tc>
                <a:tc>
                  <a:txBody>
                    <a:bodyPr/>
                    <a:lstStyle/>
                    <a:p>
                      <a:pPr algn="ctr"/>
                      <a:r>
                        <a:rPr lang="en-US" sz="1800" b="1"/>
                        <a:t>1</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D13F3F"/>
                    </a:solidFill>
                  </a:tcPr>
                </a:tc>
                <a:extLst>
                  <a:ext uri="{0D108BD9-81ED-4DB2-BD59-A6C34878D82A}">
                    <a16:rowId xmlns:a16="http://schemas.microsoft.com/office/drawing/2014/main" val="720484057"/>
                  </a:ext>
                </a:extLst>
              </a:tr>
              <a:tr h="531970">
                <a:tc>
                  <a:txBody>
                    <a:bodyPr/>
                    <a:lstStyle/>
                    <a:p>
                      <a:pPr algn="ctr"/>
                      <a:r>
                        <a:rPr lang="en-US" sz="1800" b="0"/>
                        <a:t>Power Consumption</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0"/>
                        <a:t>0.30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1"/>
                        <a:t>4</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60000"/>
                        <a:lumOff val="40000"/>
                      </a:schemeClr>
                    </a:solidFill>
                  </a:tcPr>
                </a:tc>
                <a:tc>
                  <a:txBody>
                    <a:bodyPr/>
                    <a:lstStyle/>
                    <a:p>
                      <a:pPr algn="ctr"/>
                      <a:r>
                        <a:rPr lang="en-US" sz="1800" b="1"/>
                        <a:t>4</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60000"/>
                        <a:lumOff val="40000"/>
                      </a:schemeClr>
                    </a:solidFill>
                  </a:tcPr>
                </a:tc>
                <a:tc>
                  <a:txBody>
                    <a:bodyPr/>
                    <a:lstStyle/>
                    <a:p>
                      <a:pPr algn="ctr"/>
                      <a:r>
                        <a:rPr lang="en-US" sz="1800" b="1"/>
                        <a:t>2</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EB740C"/>
                    </a:solidFill>
                  </a:tcPr>
                </a:tc>
                <a:tc>
                  <a:txBody>
                    <a:bodyPr/>
                    <a:lstStyle/>
                    <a:p>
                      <a:pPr algn="ctr"/>
                      <a:r>
                        <a:rPr lang="en-US" sz="1800" b="1"/>
                        <a:t>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3043114133"/>
                  </a:ext>
                </a:extLst>
              </a:tr>
              <a:tr h="531970">
                <a:tc>
                  <a:txBody>
                    <a:bodyPr/>
                    <a:lstStyle/>
                    <a:p>
                      <a:pPr algn="ctr"/>
                      <a:r>
                        <a:rPr lang="en-US" sz="1800" b="1" u="sng"/>
                        <a:t>Total:</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pPr algn="ctr"/>
                      <a:r>
                        <a:rPr lang="en-US" sz="1800" b="1"/>
                        <a:t>1.00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60000"/>
                        <a:lumOff val="40000"/>
                      </a:schemeClr>
                    </a:solidFill>
                  </a:tcPr>
                </a:tc>
                <a:tc>
                  <a:txBody>
                    <a:bodyPr/>
                    <a:lstStyle/>
                    <a:p>
                      <a:pPr algn="ctr"/>
                      <a:r>
                        <a:rPr lang="en-US" sz="1800" b="1"/>
                        <a:t>3.7</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sz="1800" b="1"/>
                        <a:t>3.45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lumMod val="60000"/>
                        <a:lumOff val="40000"/>
                      </a:schemeClr>
                    </a:solidFill>
                  </a:tcPr>
                </a:tc>
                <a:tc>
                  <a:txBody>
                    <a:bodyPr/>
                    <a:lstStyle/>
                    <a:p>
                      <a:pPr algn="ctr"/>
                      <a:r>
                        <a:rPr lang="en-US" sz="1800" b="1"/>
                        <a:t>2.65</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D13F3F"/>
                    </a:solidFill>
                  </a:tcPr>
                </a:tc>
                <a:tc>
                  <a:txBody>
                    <a:bodyPr/>
                    <a:lstStyle/>
                    <a:p>
                      <a:pPr algn="ctr"/>
                      <a:r>
                        <a:rPr lang="en-US" sz="1800" b="1"/>
                        <a:t>2.65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D13F3F"/>
                    </a:solidFill>
                  </a:tcPr>
                </a:tc>
                <a:extLst>
                  <a:ext uri="{0D108BD9-81ED-4DB2-BD59-A6C34878D82A}">
                    <a16:rowId xmlns:a16="http://schemas.microsoft.com/office/drawing/2014/main" val="3350668797"/>
                  </a:ext>
                </a:extLst>
              </a:tr>
            </a:tbl>
          </a:graphicData>
        </a:graphic>
      </p:graphicFrame>
      <p:graphicFrame>
        <p:nvGraphicFramePr>
          <p:cNvPr id="15" name="Table 14">
            <a:extLst>
              <a:ext uri="{FF2B5EF4-FFF2-40B4-BE49-F238E27FC236}">
                <a16:creationId xmlns:a16="http://schemas.microsoft.com/office/drawing/2014/main" id="{C93E9630-8FC0-D46B-5E1B-AACC90A29C1A}"/>
              </a:ext>
            </a:extLst>
          </p:cNvPr>
          <p:cNvGraphicFramePr>
            <a:graphicFrameLocks noGrp="1"/>
          </p:cNvGraphicFramePr>
          <p:nvPr>
            <p:extLst>
              <p:ext uri="{D42A27DB-BD31-4B8C-83A1-F6EECF244321}">
                <p14:modId xmlns:p14="http://schemas.microsoft.com/office/powerpoint/2010/main" val="2251270438"/>
              </p:ext>
            </p:extLst>
          </p:nvPr>
        </p:nvGraphicFramePr>
        <p:xfrm>
          <a:off x="33020949" y="25534833"/>
          <a:ext cx="10555739" cy="7127161"/>
        </p:xfrm>
        <a:graphic>
          <a:graphicData uri="http://schemas.openxmlformats.org/drawingml/2006/table">
            <a:tbl>
              <a:tblPr firstRow="1" bandRow="1">
                <a:tableStyleId>{5C22544A-7EE6-4342-B048-85BDC9FD1C3A}</a:tableStyleId>
              </a:tblPr>
              <a:tblGrid>
                <a:gridCol w="10555739">
                  <a:extLst>
                    <a:ext uri="{9D8B030D-6E8A-4147-A177-3AD203B41FA5}">
                      <a16:colId xmlns:a16="http://schemas.microsoft.com/office/drawing/2014/main" val="347953712"/>
                    </a:ext>
                  </a:extLst>
                </a:gridCol>
              </a:tblGrid>
              <a:tr h="1405359">
                <a:tc>
                  <a:txBody>
                    <a:bodyPr/>
                    <a:lstStyle/>
                    <a:p>
                      <a:pPr lvl="0" algn="ctr">
                        <a:buNone/>
                      </a:pPr>
                      <a:r>
                        <a:rPr lang="en-US" sz="6000">
                          <a:solidFill>
                            <a:schemeClr val="tx1"/>
                          </a:solidFill>
                        </a:rPr>
                        <a:t>Acknowledgements</a:t>
                      </a:r>
                    </a:p>
                  </a:txBody>
                  <a:tcPr>
                    <a:lnL w="0">
                      <a:noFill/>
                    </a:lnL>
                    <a:lnR w="0">
                      <a:noFill/>
                    </a:lnR>
                    <a:lnT w="0">
                      <a:noFill/>
                    </a:lnT>
                    <a:lnB w="0">
                      <a:noFill/>
                    </a:lnB>
                    <a:solidFill>
                      <a:schemeClr val="accent2">
                        <a:lumMod val="40000"/>
                        <a:lumOff val="60000"/>
                      </a:schemeClr>
                    </a:solidFill>
                  </a:tcPr>
                </a:tc>
                <a:extLst>
                  <a:ext uri="{0D108BD9-81ED-4DB2-BD59-A6C34878D82A}">
                    <a16:rowId xmlns:a16="http://schemas.microsoft.com/office/drawing/2014/main" val="4091638111"/>
                  </a:ext>
                </a:extLst>
              </a:tr>
              <a:tr h="5721802">
                <a:tc>
                  <a:txBody>
                    <a:bodyPr/>
                    <a:lstStyle/>
                    <a:p>
                      <a:pPr marL="0" indent="0" algn="ctr">
                        <a:buNone/>
                      </a:pPr>
                      <a:r>
                        <a:rPr lang="en-US" sz="4400" b="1" u="sng">
                          <a:latin typeface="Aptos Display"/>
                        </a:rPr>
                        <a:t>CU Faculty</a:t>
                      </a:r>
                    </a:p>
                    <a:p>
                      <a:pPr marL="0" lvl="0" indent="0" algn="ctr">
                        <a:buNone/>
                      </a:pPr>
                      <a:r>
                        <a:rPr lang="en-US" sz="3200" b="0" u="none">
                          <a:latin typeface="Aptos Display"/>
                        </a:rPr>
                        <a:t>Jeff Glusman, Dennis Akos, Matt Rhode, Trudy Schwartz, </a:t>
                      </a:r>
                      <a:r>
                        <a:rPr lang="en-US" sz="3200" b="0" i="0" u="none" strike="noStrike" noProof="0">
                          <a:solidFill>
                            <a:srgbClr val="000000"/>
                          </a:solidFill>
                          <a:latin typeface="Aptos Display"/>
                        </a:rPr>
                        <a:t>Kathryn Wingate, </a:t>
                      </a:r>
                      <a:r>
                        <a:rPr lang="en-US" sz="3200" b="0" u="none">
                          <a:latin typeface="Aptos Display"/>
                        </a:rPr>
                        <a:t>Melvin Rafi, Charles Hoke, CU Flight Operations</a:t>
                      </a:r>
                    </a:p>
                    <a:p>
                      <a:pPr marL="0" lvl="0" indent="0" algn="ctr">
                        <a:buNone/>
                      </a:pPr>
                      <a:endParaRPr lang="en-US" sz="3600" b="0" u="none">
                        <a:latin typeface="Aptos Display"/>
                      </a:endParaRPr>
                    </a:p>
                    <a:p>
                      <a:pPr marL="0" lvl="0" indent="0" algn="ctr">
                        <a:buNone/>
                      </a:pPr>
                      <a:r>
                        <a:rPr lang="en-US" sz="4400" b="1" u="sng">
                          <a:latin typeface="Aptos Display"/>
                        </a:rPr>
                        <a:t>Industry Mentor</a:t>
                      </a:r>
                    </a:p>
                    <a:p>
                      <a:pPr marL="0" lvl="0" indent="0" algn="ctr">
                        <a:buNone/>
                      </a:pPr>
                      <a:r>
                        <a:rPr lang="en-US" sz="3200" b="0" u="none">
                          <a:latin typeface="Aptos Display"/>
                        </a:rPr>
                        <a:t>Jack Elston</a:t>
                      </a:r>
                    </a:p>
                    <a:p>
                      <a:pPr marL="571500" lvl="0" indent="-571500">
                        <a:buFont typeface="Arial"/>
                        <a:buChar char="•"/>
                      </a:pPr>
                      <a:endParaRPr lang="en-US" sz="3600"/>
                    </a:p>
                    <a:p>
                      <a:pPr marL="571500" lvl="0" indent="-571500">
                        <a:buFont typeface="Arial"/>
                        <a:buChar char="•"/>
                      </a:pPr>
                      <a:endParaRPr lang="en-US" sz="3600"/>
                    </a:p>
                    <a:p>
                      <a:pPr marL="0" lvl="0" indent="0">
                        <a:buNone/>
                      </a:pPr>
                      <a:endParaRPr lang="en-US" sz="3600">
                        <a:latin typeface="Aptos"/>
                      </a:endParaRPr>
                    </a:p>
                  </a:txBody>
                  <a:tcPr>
                    <a:lnL w="0">
                      <a:noFill/>
                    </a:lnL>
                    <a:lnR w="0">
                      <a:noFill/>
                    </a:lnR>
                    <a:lnT w="0">
                      <a:noFill/>
                    </a:lnT>
                    <a:lnB w="0">
                      <a:noFill/>
                    </a:lnB>
                    <a:solidFill>
                      <a:schemeClr val="bg1"/>
                    </a:solidFill>
                  </a:tcPr>
                </a:tc>
                <a:extLst>
                  <a:ext uri="{0D108BD9-81ED-4DB2-BD59-A6C34878D82A}">
                    <a16:rowId xmlns:a16="http://schemas.microsoft.com/office/drawing/2014/main" val="570669796"/>
                  </a:ext>
                </a:extLst>
              </a:tr>
            </a:tbl>
          </a:graphicData>
        </a:graphic>
      </p:graphicFrame>
      <p:sp>
        <p:nvSpPr>
          <p:cNvPr id="17" name="TextBox 16">
            <a:extLst>
              <a:ext uri="{FF2B5EF4-FFF2-40B4-BE49-F238E27FC236}">
                <a16:creationId xmlns:a16="http://schemas.microsoft.com/office/drawing/2014/main" id="{5957DFC2-D620-A5FF-A071-5857B103F1C0}"/>
              </a:ext>
            </a:extLst>
          </p:cNvPr>
          <p:cNvSpPr txBox="1"/>
          <p:nvPr/>
        </p:nvSpPr>
        <p:spPr>
          <a:xfrm>
            <a:off x="28424474" y="16864129"/>
            <a:ext cx="38746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b="1"/>
          </a:p>
        </p:txBody>
      </p:sp>
      <p:pic>
        <p:nvPicPr>
          <p:cNvPr id="5" name="Picture 4" descr="Black Swift Technologies | Carahsoft">
            <a:extLst>
              <a:ext uri="{FF2B5EF4-FFF2-40B4-BE49-F238E27FC236}">
                <a16:creationId xmlns:a16="http://schemas.microsoft.com/office/drawing/2014/main" id="{C5CC28DA-08D3-2820-7BE7-B8CC6230F212}"/>
              </a:ext>
            </a:extLst>
          </p:cNvPr>
          <p:cNvPicPr>
            <a:picLocks noChangeAspect="1"/>
          </p:cNvPicPr>
          <p:nvPr/>
        </p:nvPicPr>
        <p:blipFill>
          <a:blip r:embed="rId5"/>
          <a:stretch>
            <a:fillRect/>
          </a:stretch>
        </p:blipFill>
        <p:spPr>
          <a:xfrm>
            <a:off x="35233290" y="30840222"/>
            <a:ext cx="6130505" cy="1447672"/>
          </a:xfrm>
          <a:prstGeom prst="rect">
            <a:avLst/>
          </a:prstGeom>
        </p:spPr>
      </p:pic>
      <p:graphicFrame>
        <p:nvGraphicFramePr>
          <p:cNvPr id="19" name="Table 18">
            <a:extLst>
              <a:ext uri="{FF2B5EF4-FFF2-40B4-BE49-F238E27FC236}">
                <a16:creationId xmlns:a16="http://schemas.microsoft.com/office/drawing/2014/main" id="{F20B858B-EB26-027C-43D3-6453A6BD291A}"/>
              </a:ext>
            </a:extLst>
          </p:cNvPr>
          <p:cNvGraphicFramePr>
            <a:graphicFrameLocks noGrp="1"/>
          </p:cNvGraphicFramePr>
          <p:nvPr>
            <p:extLst>
              <p:ext uri="{D42A27DB-BD31-4B8C-83A1-F6EECF244321}">
                <p14:modId xmlns:p14="http://schemas.microsoft.com/office/powerpoint/2010/main" val="4194730746"/>
              </p:ext>
            </p:extLst>
          </p:nvPr>
        </p:nvGraphicFramePr>
        <p:xfrm>
          <a:off x="333069" y="14544048"/>
          <a:ext cx="10287000" cy="18133807"/>
        </p:xfrm>
        <a:graphic>
          <a:graphicData uri="http://schemas.openxmlformats.org/drawingml/2006/table">
            <a:tbl>
              <a:tblPr firstRow="1" bandRow="1">
                <a:tableStyleId>{5C22544A-7EE6-4342-B048-85BDC9FD1C3A}</a:tableStyleId>
              </a:tblPr>
              <a:tblGrid>
                <a:gridCol w="10287000">
                  <a:extLst>
                    <a:ext uri="{9D8B030D-6E8A-4147-A177-3AD203B41FA5}">
                      <a16:colId xmlns:a16="http://schemas.microsoft.com/office/drawing/2014/main" val="347953712"/>
                    </a:ext>
                  </a:extLst>
                </a:gridCol>
              </a:tblGrid>
              <a:tr h="1718184">
                <a:tc>
                  <a:txBody>
                    <a:bodyPr/>
                    <a:lstStyle/>
                    <a:p>
                      <a:pPr algn="ctr"/>
                      <a:r>
                        <a:rPr lang="en-US" sz="6000">
                          <a:solidFill>
                            <a:schemeClr val="tx1"/>
                          </a:solidFill>
                        </a:rPr>
                        <a:t>Introduction</a:t>
                      </a:r>
                    </a:p>
                  </a:txBody>
                  <a:tcPr>
                    <a:lnL w="0">
                      <a:noFill/>
                    </a:lnL>
                    <a:lnR w="0">
                      <a:noFill/>
                    </a:lnR>
                    <a:lnT w="0">
                      <a:noFill/>
                    </a:lnT>
                    <a:lnB w="0">
                      <a:noFill/>
                    </a:lnB>
                    <a:solidFill>
                      <a:schemeClr val="accent2">
                        <a:lumMod val="40000"/>
                        <a:lumOff val="60000"/>
                      </a:schemeClr>
                    </a:solidFill>
                  </a:tcPr>
                </a:tc>
                <a:extLst>
                  <a:ext uri="{0D108BD9-81ED-4DB2-BD59-A6C34878D82A}">
                    <a16:rowId xmlns:a16="http://schemas.microsoft.com/office/drawing/2014/main" val="4091638111"/>
                  </a:ext>
                </a:extLst>
              </a:tr>
              <a:tr h="16415623">
                <a:tc>
                  <a:txBody>
                    <a:bodyPr/>
                    <a:lstStyle/>
                    <a:p>
                      <a:pPr lvl="0" algn="ctr">
                        <a:buNone/>
                      </a:pPr>
                      <a:r>
                        <a:rPr lang="en-US" sz="4400" b="1" u="sng">
                          <a:latin typeface="Aptos Display"/>
                        </a:rPr>
                        <a:t>Mission Statement</a:t>
                      </a:r>
                    </a:p>
                    <a:p>
                      <a:pPr lvl="0" algn="l">
                        <a:buNone/>
                      </a:pPr>
                      <a:r>
                        <a:rPr lang="en-US" sz="3200">
                          <a:latin typeface="Aptos Display"/>
                        </a:rPr>
                        <a:t>Design and build a UAS to demonstrate the utility of remotely operated vehicles in challenging wildfire environments</a:t>
                      </a:r>
                    </a:p>
                    <a:p>
                      <a:pPr lvl="0" algn="ctr">
                        <a:buNone/>
                      </a:pPr>
                      <a:endParaRPr lang="en-US" sz="2800">
                        <a:latin typeface="Aptos Display"/>
                      </a:endParaRPr>
                    </a:p>
                    <a:p>
                      <a:pPr lvl="0" algn="ctr">
                        <a:buNone/>
                      </a:pPr>
                      <a:r>
                        <a:rPr lang="en-US" sz="4400" b="1" i="0" u="sng" strike="noStrike" noProof="0">
                          <a:solidFill>
                            <a:srgbClr val="000000"/>
                          </a:solidFill>
                          <a:latin typeface="Aptos Display"/>
                        </a:rPr>
                        <a:t>Requirement Overview</a:t>
                      </a:r>
                      <a:endParaRPr lang="en-US" sz="4400" b="0" i="0" u="none" strike="noStrike" noProof="0">
                        <a:solidFill>
                          <a:srgbClr val="000000"/>
                        </a:solidFill>
                        <a:latin typeface="Aptos Display"/>
                      </a:endParaRPr>
                    </a:p>
                    <a:p>
                      <a:pPr lvl="0" algn="ctr">
                        <a:buNone/>
                      </a:pPr>
                      <a:r>
                        <a:rPr lang="en-US" sz="3200" b="0" i="0" u="none" strike="noStrike" noProof="0">
                          <a:solidFill>
                            <a:srgbClr val="000000"/>
                          </a:solidFill>
                          <a:latin typeface="Aptos Display"/>
                        </a:rPr>
                        <a:t>Some of our most significant requirements include:</a:t>
                      </a:r>
                    </a:p>
                    <a:p>
                      <a:pPr marL="342900" lvl="0" indent="-342900" algn="l">
                        <a:buClr>
                          <a:srgbClr val="000000"/>
                        </a:buClr>
                        <a:buFont typeface="Arial"/>
                        <a:buChar char="•"/>
                      </a:pPr>
                      <a:r>
                        <a:rPr lang="en-US" sz="3200" b="0" i="0" u="none" strike="noStrike" noProof="0">
                          <a:solidFill>
                            <a:srgbClr val="000000"/>
                          </a:solidFill>
                          <a:latin typeface="Aptos Display"/>
                        </a:rPr>
                        <a:t>The system shall be capable of making 3 drops in a 20-minute span</a:t>
                      </a:r>
                    </a:p>
                    <a:p>
                      <a:pPr marL="342900" lvl="0" indent="-342900" algn="l">
                        <a:buClr>
                          <a:srgbClr val="000000"/>
                        </a:buClr>
                        <a:buFont typeface="Arial"/>
                        <a:buChar char="•"/>
                      </a:pPr>
                      <a:r>
                        <a:rPr lang="en-US" sz="3200" b="0" i="0" u="none" strike="noStrike" noProof="0">
                          <a:solidFill>
                            <a:srgbClr val="000000"/>
                          </a:solidFill>
                          <a:latin typeface="Aptos Display"/>
                        </a:rPr>
                        <a:t>The system shall carry and deploy 5 pounds of fire retardant per target location</a:t>
                      </a:r>
                    </a:p>
                    <a:p>
                      <a:pPr marL="342900" lvl="0" indent="-342900" algn="l">
                        <a:buClr>
                          <a:srgbClr val="000000"/>
                        </a:buClr>
                        <a:buFont typeface="Arial"/>
                        <a:buChar char="•"/>
                      </a:pPr>
                      <a:r>
                        <a:rPr lang="en-US" sz="3200" b="0" i="0" u="none" strike="noStrike" noProof="0">
                          <a:solidFill>
                            <a:srgbClr val="000000"/>
                          </a:solidFill>
                          <a:latin typeface="Aptos Display"/>
                        </a:rPr>
                        <a:t>The system shall be able to take off and land autonomously</a:t>
                      </a:r>
                    </a:p>
                    <a:p>
                      <a:pPr marL="342900" lvl="0" indent="-342900" algn="l">
                        <a:buClr>
                          <a:srgbClr val="000000"/>
                        </a:buClr>
                        <a:buFont typeface="Arial"/>
                        <a:buChar char="•"/>
                      </a:pPr>
                      <a:r>
                        <a:rPr lang="en-US" sz="3200" b="0" i="0" u="none" strike="noStrike" noProof="0">
                          <a:solidFill>
                            <a:srgbClr val="000000"/>
                          </a:solidFill>
                          <a:latin typeface="Aptos Display"/>
                        </a:rPr>
                        <a:t>The system shall have a minimum range of 100 meters</a:t>
                      </a:r>
                    </a:p>
                    <a:p>
                      <a:pPr marL="342900" lvl="0" indent="-342900" algn="l">
                        <a:buClr>
                          <a:srgbClr val="000000"/>
                        </a:buClr>
                        <a:buFont typeface="Arial"/>
                        <a:buChar char="•"/>
                      </a:pPr>
                      <a:r>
                        <a:rPr lang="en-US" sz="3200" b="0" i="0" u="none" strike="noStrike" noProof="0">
                          <a:solidFill>
                            <a:srgbClr val="000000"/>
                          </a:solidFill>
                          <a:latin typeface="Aptos Display"/>
                        </a:rPr>
                        <a:t>The system shall utilize human-in-the-loop to navigate from 10 meters RMS accuracy to 1 meter from location of interest</a:t>
                      </a:r>
                    </a:p>
                    <a:p>
                      <a:pPr marL="0" lvl="0" indent="0" algn="ctr">
                        <a:buNone/>
                      </a:pPr>
                      <a:r>
                        <a:rPr lang="en-US" sz="4400" b="1" u="sng">
                          <a:latin typeface="Aptos Display"/>
                        </a:rPr>
                        <a:t>Key Subsystems</a:t>
                      </a:r>
                      <a:endParaRPr lang="en-US">
                        <a:latin typeface="Aptos Display"/>
                      </a:endParaRPr>
                    </a:p>
                    <a:p>
                      <a:pPr marL="457200" lvl="0" indent="-457200" algn="l">
                        <a:lnSpc>
                          <a:spcPct val="100000"/>
                        </a:lnSpc>
                        <a:spcBef>
                          <a:spcPts val="0"/>
                        </a:spcBef>
                        <a:spcAft>
                          <a:spcPts val="0"/>
                        </a:spcAft>
                        <a:buFont typeface="Arial"/>
                        <a:buChar char="•"/>
                      </a:pPr>
                      <a:r>
                        <a:rPr lang="en-US" sz="3200" b="0" i="0" u="none" strike="noStrike" noProof="0">
                          <a:solidFill>
                            <a:schemeClr val="tx1"/>
                          </a:solidFill>
                          <a:latin typeface="Aptos Display"/>
                        </a:rPr>
                        <a:t>Communication, Control, &amp; Sensing</a:t>
                      </a:r>
                    </a:p>
                    <a:p>
                      <a:pPr marL="457200" lvl="0" indent="-457200" algn="l">
                        <a:lnSpc>
                          <a:spcPct val="100000"/>
                        </a:lnSpc>
                        <a:spcBef>
                          <a:spcPts val="0"/>
                        </a:spcBef>
                        <a:spcAft>
                          <a:spcPts val="0"/>
                        </a:spcAft>
                        <a:buFont typeface="Arial"/>
                        <a:buChar char="•"/>
                      </a:pPr>
                      <a:r>
                        <a:rPr lang="en-US" sz="3200" b="0" i="0" u="none" strike="noStrike" noProof="0">
                          <a:solidFill>
                            <a:schemeClr val="tx1"/>
                          </a:solidFill>
                          <a:latin typeface="Aptos Display"/>
                        </a:rPr>
                        <a:t>Payload Deployment</a:t>
                      </a:r>
                    </a:p>
                    <a:p>
                      <a:pPr marL="457200" lvl="0" indent="-457200" algn="l">
                        <a:lnSpc>
                          <a:spcPct val="100000"/>
                        </a:lnSpc>
                        <a:spcBef>
                          <a:spcPts val="0"/>
                        </a:spcBef>
                        <a:spcAft>
                          <a:spcPts val="0"/>
                        </a:spcAft>
                        <a:buFont typeface="Arial"/>
                        <a:buChar char="•"/>
                      </a:pPr>
                      <a:r>
                        <a:rPr lang="en-US" sz="3200" b="0" i="0" u="none" strike="noStrike" noProof="0">
                          <a:solidFill>
                            <a:schemeClr val="tx1"/>
                          </a:solidFill>
                          <a:latin typeface="Aptos Display"/>
                        </a:rPr>
                        <a:t>Propulsion</a:t>
                      </a:r>
                    </a:p>
                    <a:p>
                      <a:pPr marL="457200" lvl="0" indent="-457200" algn="l">
                        <a:lnSpc>
                          <a:spcPct val="100000"/>
                        </a:lnSpc>
                        <a:spcBef>
                          <a:spcPts val="0"/>
                        </a:spcBef>
                        <a:spcAft>
                          <a:spcPts val="0"/>
                        </a:spcAft>
                        <a:buFont typeface="Arial"/>
                        <a:buChar char="•"/>
                      </a:pPr>
                      <a:r>
                        <a:rPr lang="en-US" sz="3200" b="0" i="0" u="none" strike="noStrike" noProof="0">
                          <a:solidFill>
                            <a:schemeClr val="tx1"/>
                          </a:solidFill>
                          <a:latin typeface="Aptos Display"/>
                        </a:rPr>
                        <a:t>Power</a:t>
                      </a:r>
                    </a:p>
                    <a:p>
                      <a:pPr marL="0" lvl="0" indent="0" algn="l">
                        <a:lnSpc>
                          <a:spcPct val="100000"/>
                        </a:lnSpc>
                        <a:spcBef>
                          <a:spcPts val="0"/>
                        </a:spcBef>
                        <a:spcAft>
                          <a:spcPts val="0"/>
                        </a:spcAft>
                        <a:buNone/>
                      </a:pPr>
                      <a:endParaRPr lang="en-US" sz="3200" b="0" i="0" u="none" strike="noStrike" noProof="0">
                        <a:solidFill>
                          <a:schemeClr val="tx1"/>
                        </a:solidFill>
                        <a:latin typeface="Aptos Display"/>
                      </a:endParaRPr>
                    </a:p>
                    <a:p>
                      <a:pPr marL="0" lvl="0" indent="0" algn="ctr">
                        <a:buNone/>
                      </a:pPr>
                      <a:endParaRPr lang="en-US" sz="4400" b="1" u="sng">
                        <a:latin typeface="Times New Roman"/>
                      </a:endParaRPr>
                    </a:p>
                  </a:txBody>
                  <a:tcPr>
                    <a:lnL w="0">
                      <a:noFill/>
                    </a:lnL>
                    <a:lnR w="0">
                      <a:noFill/>
                    </a:lnR>
                    <a:lnT w="0">
                      <a:noFill/>
                    </a:lnT>
                    <a:lnB w="0">
                      <a:noFill/>
                    </a:lnB>
                    <a:solidFill>
                      <a:schemeClr val="bg1"/>
                    </a:solidFill>
                  </a:tcPr>
                </a:tc>
                <a:extLst>
                  <a:ext uri="{0D108BD9-81ED-4DB2-BD59-A6C34878D82A}">
                    <a16:rowId xmlns:a16="http://schemas.microsoft.com/office/drawing/2014/main" val="570669796"/>
                  </a:ext>
                </a:extLst>
              </a:tr>
            </a:tbl>
          </a:graphicData>
        </a:graphic>
      </p:graphicFrame>
      <p:pic>
        <p:nvPicPr>
          <p:cNvPr id="27" name="Picture 26">
            <a:extLst>
              <a:ext uri="{FF2B5EF4-FFF2-40B4-BE49-F238E27FC236}">
                <a16:creationId xmlns:a16="http://schemas.microsoft.com/office/drawing/2014/main" id="{4BE92DF1-5CAB-0AD7-860D-10E93AA0FD37}"/>
              </a:ext>
            </a:extLst>
          </p:cNvPr>
          <p:cNvPicPr>
            <a:picLocks noChangeAspect="1"/>
          </p:cNvPicPr>
          <p:nvPr/>
        </p:nvPicPr>
        <p:blipFill>
          <a:blip r:embed="rId6"/>
          <a:stretch>
            <a:fillRect/>
          </a:stretch>
        </p:blipFill>
        <p:spPr>
          <a:xfrm>
            <a:off x="39556024" y="418636"/>
            <a:ext cx="3629025" cy="3781425"/>
          </a:xfrm>
          <a:prstGeom prst="rect">
            <a:avLst/>
          </a:prstGeom>
        </p:spPr>
      </p:pic>
      <p:pic>
        <p:nvPicPr>
          <p:cNvPr id="10" name="Picture 9">
            <a:extLst>
              <a:ext uri="{FF2B5EF4-FFF2-40B4-BE49-F238E27FC236}">
                <a16:creationId xmlns:a16="http://schemas.microsoft.com/office/drawing/2014/main" id="{B175B09E-C096-C7E1-E394-EDCFAF5F8A0F}"/>
              </a:ext>
            </a:extLst>
          </p:cNvPr>
          <p:cNvPicPr>
            <a:picLocks noChangeAspect="1"/>
          </p:cNvPicPr>
          <p:nvPr/>
        </p:nvPicPr>
        <p:blipFill>
          <a:blip r:embed="rId7"/>
          <a:stretch>
            <a:fillRect/>
          </a:stretch>
        </p:blipFill>
        <p:spPr>
          <a:xfrm>
            <a:off x="-2680537" y="8823107"/>
            <a:ext cx="10282755" cy="5721177"/>
          </a:xfrm>
          <a:prstGeom prst="rect">
            <a:avLst/>
          </a:prstGeom>
        </p:spPr>
      </p:pic>
      <p:pic>
        <p:nvPicPr>
          <p:cNvPr id="29" name="Picture 28">
            <a:extLst>
              <a:ext uri="{FF2B5EF4-FFF2-40B4-BE49-F238E27FC236}">
                <a16:creationId xmlns:a16="http://schemas.microsoft.com/office/drawing/2014/main" id="{AFDDBDC4-EB18-6DAC-A12B-3788C821557F}"/>
              </a:ext>
            </a:extLst>
          </p:cNvPr>
          <p:cNvPicPr>
            <a:picLocks noChangeAspect="1"/>
          </p:cNvPicPr>
          <p:nvPr/>
        </p:nvPicPr>
        <p:blipFill>
          <a:blip r:embed="rId8"/>
          <a:stretch>
            <a:fillRect/>
          </a:stretch>
        </p:blipFill>
        <p:spPr>
          <a:xfrm>
            <a:off x="2982412" y="8753013"/>
            <a:ext cx="10038210" cy="5756763"/>
          </a:xfrm>
          <a:prstGeom prst="rect">
            <a:avLst/>
          </a:prstGeom>
        </p:spPr>
      </p:pic>
      <p:pic>
        <p:nvPicPr>
          <p:cNvPr id="35" name="Picture 34" descr="A drone with propellers on a red box&#10;&#10;AI-generated content may be incorrect.">
            <a:extLst>
              <a:ext uri="{FF2B5EF4-FFF2-40B4-BE49-F238E27FC236}">
                <a16:creationId xmlns:a16="http://schemas.microsoft.com/office/drawing/2014/main" id="{BCB53AD4-9091-8E9B-DAE3-575DC2F94217}"/>
              </a:ext>
            </a:extLst>
          </p:cNvPr>
          <p:cNvPicPr>
            <a:picLocks noChangeAspect="1"/>
          </p:cNvPicPr>
          <p:nvPr/>
        </p:nvPicPr>
        <p:blipFill>
          <a:blip r:embed="rId9"/>
          <a:srcRect l="16901" t="4028" r="13332" b="-646"/>
          <a:stretch/>
        </p:blipFill>
        <p:spPr>
          <a:xfrm rot="5400000">
            <a:off x="5674955" y="4502769"/>
            <a:ext cx="4449820" cy="4855933"/>
          </a:xfrm>
          <a:prstGeom prst="rect">
            <a:avLst/>
          </a:prstGeom>
        </p:spPr>
      </p:pic>
      <p:pic>
        <p:nvPicPr>
          <p:cNvPr id="41" name="Picture 40">
            <a:extLst>
              <a:ext uri="{FF2B5EF4-FFF2-40B4-BE49-F238E27FC236}">
                <a16:creationId xmlns:a16="http://schemas.microsoft.com/office/drawing/2014/main" id="{94215156-35BB-D5E4-2669-33BC1667ADA2}"/>
              </a:ext>
            </a:extLst>
          </p:cNvPr>
          <p:cNvPicPr>
            <a:picLocks noChangeAspect="1"/>
          </p:cNvPicPr>
          <p:nvPr/>
        </p:nvPicPr>
        <p:blipFill>
          <a:blip r:embed="rId10"/>
          <a:srcRect l="36314" t="10572" r="11130" b="10918"/>
          <a:stretch/>
        </p:blipFill>
        <p:spPr>
          <a:xfrm rot="5400000">
            <a:off x="689625" y="4561453"/>
            <a:ext cx="4432870" cy="4739544"/>
          </a:xfrm>
          <a:prstGeom prst="rect">
            <a:avLst/>
          </a:prstGeom>
        </p:spPr>
      </p:pic>
      <p:graphicFrame>
        <p:nvGraphicFramePr>
          <p:cNvPr id="7" name="Table 6">
            <a:extLst>
              <a:ext uri="{FF2B5EF4-FFF2-40B4-BE49-F238E27FC236}">
                <a16:creationId xmlns:a16="http://schemas.microsoft.com/office/drawing/2014/main" id="{497F7F2C-A7B3-92F3-F0C7-049F1A4155E9}"/>
              </a:ext>
            </a:extLst>
          </p:cNvPr>
          <p:cNvGraphicFramePr>
            <a:graphicFrameLocks noGrp="1"/>
          </p:cNvGraphicFramePr>
          <p:nvPr>
            <p:extLst>
              <p:ext uri="{D42A27DB-BD31-4B8C-83A1-F6EECF244321}">
                <p14:modId xmlns:p14="http://schemas.microsoft.com/office/powerpoint/2010/main" val="498550861"/>
              </p:ext>
            </p:extLst>
          </p:nvPr>
        </p:nvGraphicFramePr>
        <p:xfrm>
          <a:off x="33025626" y="4735817"/>
          <a:ext cx="10515600" cy="20481183"/>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47953712"/>
                    </a:ext>
                  </a:extLst>
                </a:gridCol>
              </a:tblGrid>
              <a:tr h="1248303">
                <a:tc>
                  <a:txBody>
                    <a:bodyPr/>
                    <a:lstStyle/>
                    <a:p>
                      <a:pPr lvl="0" algn="ctr">
                        <a:buNone/>
                      </a:pPr>
                      <a:r>
                        <a:rPr lang="en-US" sz="6000">
                          <a:solidFill>
                            <a:schemeClr val="tx1"/>
                          </a:solidFill>
                        </a:rPr>
                        <a:t>Conclusion</a:t>
                      </a:r>
                    </a:p>
                  </a:txBody>
                  <a:tcPr>
                    <a:lnL w="0">
                      <a:noFill/>
                    </a:lnL>
                    <a:lnR w="0">
                      <a:noFill/>
                    </a:lnR>
                    <a:lnT w="0">
                      <a:noFill/>
                    </a:lnT>
                    <a:lnB w="0">
                      <a:noFill/>
                    </a:lnB>
                    <a:solidFill>
                      <a:schemeClr val="accent2">
                        <a:lumMod val="40000"/>
                        <a:lumOff val="60000"/>
                      </a:schemeClr>
                    </a:solidFill>
                  </a:tcPr>
                </a:tc>
                <a:extLst>
                  <a:ext uri="{0D108BD9-81ED-4DB2-BD59-A6C34878D82A}">
                    <a16:rowId xmlns:a16="http://schemas.microsoft.com/office/drawing/2014/main" val="4091638111"/>
                  </a:ext>
                </a:extLst>
              </a:tr>
              <a:tr h="19140668">
                <a:tc>
                  <a:txBody>
                    <a:bodyPr/>
                    <a:lstStyle/>
                    <a:p>
                      <a:pPr marL="0" indent="0" algn="ctr">
                        <a:buNone/>
                      </a:pPr>
                      <a:r>
                        <a:rPr lang="en-US" sz="4400" b="1" u="sng">
                          <a:latin typeface="Aptos Display"/>
                        </a:rPr>
                        <a:t>General</a:t>
                      </a:r>
                    </a:p>
                    <a:p>
                      <a:pPr marL="457200" lvl="0" indent="-457200" algn="l">
                        <a:buFont typeface="Arial"/>
                        <a:buChar char="•"/>
                      </a:pPr>
                      <a:r>
                        <a:rPr lang="en-US" sz="3200" b="0" u="none">
                          <a:latin typeface="Aptos Display"/>
                        </a:rPr>
                        <a:t>Conceptualized, designed, and built a fully functional prototype in </a:t>
                      </a:r>
                      <a:r>
                        <a:rPr lang="en-US" sz="3200" b="1" u="none">
                          <a:latin typeface="Aptos Display"/>
                        </a:rPr>
                        <a:t>7 months</a:t>
                      </a:r>
                    </a:p>
                    <a:p>
                      <a:pPr marL="457200" lvl="0" indent="-457200" algn="l">
                        <a:buFont typeface="Arial"/>
                        <a:buChar char="•"/>
                      </a:pPr>
                      <a:endParaRPr lang="en-US" sz="3200" b="1" u="none">
                        <a:latin typeface="Aptos Display"/>
                      </a:endParaRPr>
                    </a:p>
                    <a:p>
                      <a:pPr marL="457200" lvl="0" indent="-457200" algn="l">
                        <a:buFont typeface="Arial"/>
                        <a:buChar char="•"/>
                      </a:pPr>
                      <a:endParaRPr lang="en-US" sz="3200" b="1" u="none">
                        <a:latin typeface="Aptos Display"/>
                      </a:endParaRPr>
                    </a:p>
                    <a:p>
                      <a:pPr marL="457200" lvl="0" indent="-457200" algn="l">
                        <a:buFont typeface="Arial"/>
                        <a:buChar char="•"/>
                      </a:pPr>
                      <a:endParaRPr lang="en-US" sz="3200" b="1" u="none">
                        <a:latin typeface="Aptos Display"/>
                      </a:endParaRPr>
                    </a:p>
                    <a:p>
                      <a:pPr marL="457200" lvl="0" indent="-457200" algn="l">
                        <a:buFont typeface="Arial"/>
                        <a:buChar char="•"/>
                      </a:pPr>
                      <a:endParaRPr lang="en-US" sz="3200" b="1" u="none">
                        <a:latin typeface="Aptos Display"/>
                      </a:endParaRPr>
                    </a:p>
                    <a:p>
                      <a:pPr marL="457200" lvl="0" indent="-457200" algn="l">
                        <a:buFont typeface="Arial"/>
                        <a:buChar char="•"/>
                      </a:pPr>
                      <a:endParaRPr lang="en-US" sz="3200" b="1" u="none">
                        <a:latin typeface="Aptos Display"/>
                      </a:endParaRPr>
                    </a:p>
                    <a:p>
                      <a:pPr marL="457200" lvl="0" indent="-457200" algn="l">
                        <a:buFont typeface="Arial"/>
                        <a:buChar char="•"/>
                      </a:pPr>
                      <a:endParaRPr lang="en-US" sz="3200" b="1" u="none">
                        <a:latin typeface="Aptos Display"/>
                      </a:endParaRPr>
                    </a:p>
                    <a:p>
                      <a:pPr marL="457200" lvl="0" indent="-457200" algn="l">
                        <a:buFont typeface="Arial"/>
                        <a:buChar char="•"/>
                      </a:pPr>
                      <a:endParaRPr lang="en-US" sz="3200" b="1" u="none">
                        <a:latin typeface="Aptos Display"/>
                      </a:endParaRPr>
                    </a:p>
                    <a:p>
                      <a:pPr marL="457200" lvl="0" indent="-457200" algn="l">
                        <a:buFont typeface="Arial"/>
                        <a:buChar char="•"/>
                      </a:pPr>
                      <a:endParaRPr lang="en-US" sz="3200" b="1" u="none">
                        <a:latin typeface="Aptos Display"/>
                      </a:endParaRPr>
                    </a:p>
                    <a:p>
                      <a:pPr marL="457200" lvl="0" indent="-457200" algn="l">
                        <a:buFont typeface="Arial"/>
                        <a:buChar char="•"/>
                      </a:pPr>
                      <a:endParaRPr lang="en-US" sz="3200" b="1" u="none">
                        <a:latin typeface="Aptos Display"/>
                      </a:endParaRPr>
                    </a:p>
                    <a:p>
                      <a:pPr marL="457200" lvl="0" indent="-457200" algn="ctr">
                        <a:buFont typeface="Arial"/>
                        <a:buChar char="•"/>
                      </a:pPr>
                      <a:endParaRPr lang="en-US" sz="3200" b="1" u="none">
                        <a:latin typeface="Aptos Display"/>
                      </a:endParaRPr>
                    </a:p>
                    <a:p>
                      <a:pPr marL="457200" lvl="0" indent="-457200" algn="ctr">
                        <a:buFont typeface="Arial"/>
                        <a:buChar char="•"/>
                      </a:pPr>
                      <a:endParaRPr lang="en-US" sz="3200" b="1" u="none">
                        <a:latin typeface="Aptos Display"/>
                      </a:endParaRPr>
                    </a:p>
                    <a:p>
                      <a:pPr marL="457200" lvl="0" indent="-457200" algn="ctr">
                        <a:buFont typeface="Arial"/>
                        <a:buChar char="•"/>
                      </a:pPr>
                      <a:endParaRPr lang="en-US" sz="3200" b="1" u="none">
                        <a:latin typeface="Aptos Display"/>
                      </a:endParaRPr>
                    </a:p>
                    <a:p>
                      <a:pPr marL="457200" lvl="0" indent="-457200" algn="ctr">
                        <a:buFont typeface="Arial"/>
                        <a:buChar char="•"/>
                      </a:pPr>
                      <a:endParaRPr lang="en-US" sz="3200" b="1" u="none">
                        <a:latin typeface="Aptos Display"/>
                      </a:endParaRPr>
                    </a:p>
                    <a:p>
                      <a:pPr marL="457200" lvl="0" indent="-457200" algn="ctr">
                        <a:buFont typeface="Arial"/>
                        <a:buChar char="•"/>
                      </a:pPr>
                      <a:endParaRPr lang="en-US" sz="3200" b="1" u="none">
                        <a:latin typeface="Aptos Display"/>
                      </a:endParaRPr>
                    </a:p>
                    <a:p>
                      <a:pPr marL="457200" lvl="0" indent="-457200" algn="ctr">
                        <a:buFont typeface="Arial"/>
                        <a:buChar char="•"/>
                      </a:pPr>
                      <a:endParaRPr lang="en-US" sz="3200" b="1" u="none">
                        <a:latin typeface="Aptos Display"/>
                      </a:endParaRPr>
                    </a:p>
                    <a:p>
                      <a:pPr marL="0" lvl="0" indent="0" algn="ctr">
                        <a:buNone/>
                      </a:pPr>
                      <a:endParaRPr lang="en-US" sz="4400" b="1" u="sng">
                        <a:latin typeface="Aptos Display"/>
                      </a:endParaRPr>
                    </a:p>
                    <a:p>
                      <a:pPr marL="0" lvl="0" indent="0" algn="ctr">
                        <a:buNone/>
                      </a:pPr>
                      <a:endParaRPr lang="en-US" sz="4400" b="1" u="sng">
                        <a:latin typeface="Aptos Display"/>
                      </a:endParaRPr>
                    </a:p>
                    <a:p>
                      <a:pPr marL="0" lvl="0" indent="0" algn="ctr">
                        <a:buNone/>
                      </a:pPr>
                      <a:endParaRPr lang="en-US" sz="4400" b="1" u="sng">
                        <a:latin typeface="Aptos Display"/>
                      </a:endParaRPr>
                    </a:p>
                    <a:p>
                      <a:pPr marL="0" lvl="0" indent="0" algn="ctr">
                        <a:buNone/>
                      </a:pPr>
                      <a:r>
                        <a:rPr lang="en-US" sz="4400" b="1" u="sng">
                          <a:latin typeface="Aptos Display"/>
                        </a:rPr>
                        <a:t>Testing Achievements</a:t>
                      </a:r>
                      <a:endParaRPr lang="en-US"/>
                    </a:p>
                    <a:p>
                      <a:pPr marL="571500" lvl="0" indent="-571500" algn="l">
                        <a:buFont typeface="Arial"/>
                        <a:buChar char="•"/>
                      </a:pPr>
                      <a:r>
                        <a:rPr lang="en-US" sz="3200" b="1" u="none">
                          <a:latin typeface="Aptos Display"/>
                        </a:rPr>
                        <a:t>Successfully conducted</a:t>
                      </a:r>
                      <a:r>
                        <a:rPr lang="en-US" sz="3200" b="0" u="none">
                          <a:latin typeface="Aptos Display"/>
                        </a:rPr>
                        <a:t> static thrust tests, payload deployment, and day-in-the-life tests</a:t>
                      </a:r>
                    </a:p>
                    <a:p>
                      <a:pPr marL="571500" lvl="0" indent="-571500" algn="l">
                        <a:buFont typeface="Arial"/>
                        <a:buChar char="•"/>
                      </a:pPr>
                      <a:r>
                        <a:rPr lang="en-US" sz="3200" b="0" u="none">
                          <a:latin typeface="Aptos Display"/>
                        </a:rPr>
                        <a:t>Collected data to </a:t>
                      </a:r>
                      <a:r>
                        <a:rPr lang="en-US" sz="3200" b="1" u="none">
                          <a:latin typeface="Aptos Display"/>
                        </a:rPr>
                        <a:t>validate</a:t>
                      </a:r>
                      <a:r>
                        <a:rPr lang="en-US" sz="3200" b="0" u="none">
                          <a:latin typeface="Aptos Display"/>
                        </a:rPr>
                        <a:t> and </a:t>
                      </a:r>
                      <a:r>
                        <a:rPr lang="en-US" sz="3200" b="1" u="none">
                          <a:latin typeface="Aptos Display"/>
                        </a:rPr>
                        <a:t>refine</a:t>
                      </a:r>
                      <a:r>
                        <a:rPr lang="en-US" sz="3200" b="0" u="none">
                          <a:latin typeface="Aptos Display"/>
                        </a:rPr>
                        <a:t> models</a:t>
                      </a:r>
                    </a:p>
                    <a:p>
                      <a:pPr marL="571500" lvl="0" indent="-571500" algn="ctr">
                        <a:buFont typeface="Arial"/>
                        <a:buChar char="•"/>
                      </a:pPr>
                      <a:endParaRPr lang="en-US" sz="3200" b="0" u="none">
                        <a:latin typeface="Aptos Display"/>
                      </a:endParaRPr>
                    </a:p>
                    <a:p>
                      <a:pPr marL="0" lvl="0" indent="0" algn="ctr">
                        <a:buNone/>
                      </a:pPr>
                      <a:r>
                        <a:rPr lang="en-US" sz="4400" b="1" u="sng">
                          <a:latin typeface="Aptos Display"/>
                        </a:rPr>
                        <a:t>Future Improvements</a:t>
                      </a:r>
                      <a:endParaRPr lang="en-US" sz="4400" b="0" u="none">
                        <a:latin typeface="Aptos Display"/>
                      </a:endParaRPr>
                    </a:p>
                    <a:p>
                      <a:pPr marL="457200" lvl="0" indent="-457200" algn="l">
                        <a:buFont typeface="Arial"/>
                        <a:buChar char="•"/>
                      </a:pPr>
                      <a:r>
                        <a:rPr lang="en-US" sz="3200" b="0" u="none">
                          <a:latin typeface="Aptos Display"/>
                        </a:rPr>
                        <a:t>Increase </a:t>
                      </a:r>
                      <a:r>
                        <a:rPr lang="en-US" sz="3200" b="1" u="none">
                          <a:latin typeface="Aptos Display"/>
                        </a:rPr>
                        <a:t>operational range and time</a:t>
                      </a:r>
                      <a:r>
                        <a:rPr lang="en-US" sz="3200" b="0" u="none">
                          <a:latin typeface="Aptos Display"/>
                        </a:rPr>
                        <a:t> and </a:t>
                      </a:r>
                      <a:r>
                        <a:rPr lang="en-US" sz="3200" b="1" u="none">
                          <a:latin typeface="Aptos Display"/>
                        </a:rPr>
                        <a:t>payload carrying capabilities</a:t>
                      </a:r>
                      <a:endParaRPr lang="en-US" sz="3200" b="1" u="sng">
                        <a:latin typeface="Aptos Display"/>
                      </a:endParaRPr>
                    </a:p>
                    <a:p>
                      <a:pPr marL="457200" lvl="0" indent="-457200" algn="l">
                        <a:buFont typeface="Arial"/>
                        <a:buChar char="•"/>
                      </a:pPr>
                      <a:r>
                        <a:rPr lang="en-US" sz="3200" b="0" u="none">
                          <a:latin typeface="Aptos Display"/>
                        </a:rPr>
                        <a:t>Increase vehicle </a:t>
                      </a:r>
                      <a:r>
                        <a:rPr lang="en-US" sz="3200" b="1" u="none">
                          <a:latin typeface="Aptos Display"/>
                        </a:rPr>
                        <a:t>weather resistance</a:t>
                      </a:r>
                      <a:r>
                        <a:rPr lang="en-US" sz="3200" b="0" u="none">
                          <a:latin typeface="Aptos Display"/>
                        </a:rPr>
                        <a:t> to fly in </a:t>
                      </a:r>
                      <a:r>
                        <a:rPr lang="en-US" sz="3200" b="1" u="none">
                          <a:latin typeface="Aptos Display"/>
                        </a:rPr>
                        <a:t>stronger wind</a:t>
                      </a:r>
                      <a:r>
                        <a:rPr lang="en-US" sz="3200" b="0" u="none">
                          <a:latin typeface="Aptos Display"/>
                        </a:rPr>
                        <a:t> conditions</a:t>
                      </a:r>
                    </a:p>
                    <a:p>
                      <a:pPr marL="457200" lvl="0" indent="-457200" algn="l">
                        <a:buFont typeface="Arial"/>
                        <a:buChar char="•"/>
                      </a:pPr>
                      <a:r>
                        <a:rPr lang="en-US" sz="3200" b="0" u="none">
                          <a:latin typeface="Aptos Display"/>
                        </a:rPr>
                        <a:t>Implement </a:t>
                      </a:r>
                      <a:r>
                        <a:rPr lang="en-US" sz="3200" b="1" u="none">
                          <a:latin typeface="Aptos Display"/>
                        </a:rPr>
                        <a:t>computer vision</a:t>
                      </a:r>
                      <a:r>
                        <a:rPr lang="en-US" sz="3200" b="0" u="none">
                          <a:latin typeface="Aptos Display"/>
                        </a:rPr>
                        <a:t> and </a:t>
                      </a:r>
                      <a:r>
                        <a:rPr lang="en-US" sz="3200" b="1" u="none">
                          <a:latin typeface="Aptos Display"/>
                        </a:rPr>
                        <a:t>thermal imaging system</a:t>
                      </a:r>
                      <a:r>
                        <a:rPr lang="en-US" sz="3200" b="0" u="none">
                          <a:latin typeface="Aptos Display"/>
                        </a:rPr>
                        <a:t> to make </a:t>
                      </a:r>
                      <a:r>
                        <a:rPr lang="en-US" sz="3200" b="1" u="none">
                          <a:latin typeface="Aptos Display"/>
                        </a:rPr>
                        <a:t>payload deployment autonomous</a:t>
                      </a:r>
                    </a:p>
                    <a:p>
                      <a:pPr marL="457200" lvl="0" indent="-457200" algn="l">
                        <a:buFont typeface="Arial"/>
                        <a:buChar char="•"/>
                      </a:pPr>
                      <a:r>
                        <a:rPr lang="en-US" sz="3200" b="0" u="none">
                          <a:latin typeface="Aptos Display"/>
                        </a:rPr>
                        <a:t>Design a </a:t>
                      </a:r>
                      <a:r>
                        <a:rPr lang="en-US" sz="3200" b="1" u="none">
                          <a:latin typeface="Aptos Display"/>
                        </a:rPr>
                        <a:t>payload integration system</a:t>
                      </a:r>
                      <a:r>
                        <a:rPr lang="en-US" sz="3200" b="0" u="none">
                          <a:latin typeface="Aptos Display"/>
                        </a:rPr>
                        <a:t> to accommodate different payload deployment systems</a:t>
                      </a:r>
                    </a:p>
                    <a:p>
                      <a:pPr marL="457200" lvl="0" indent="-457200" algn="l">
                        <a:buFont typeface="Arial"/>
                        <a:buChar char="•"/>
                      </a:pPr>
                      <a:r>
                        <a:rPr lang="en-US" sz="3200" b="0" u="none">
                          <a:latin typeface="Aptos Display"/>
                        </a:rPr>
                        <a:t>Create a </a:t>
                      </a:r>
                      <a:r>
                        <a:rPr lang="en-US" sz="3200" b="1" u="none">
                          <a:latin typeface="Aptos Display"/>
                        </a:rPr>
                        <a:t>fleet</a:t>
                      </a:r>
                      <a:r>
                        <a:rPr lang="en-US" sz="3200" b="0" u="none">
                          <a:latin typeface="Aptos Display"/>
                        </a:rPr>
                        <a:t> of autonomous firefighting drones to fight </a:t>
                      </a:r>
                      <a:r>
                        <a:rPr lang="en-US" sz="3200" b="1" u="none">
                          <a:latin typeface="Aptos Display"/>
                        </a:rPr>
                        <a:t>larger scale fires</a:t>
                      </a:r>
                    </a:p>
                  </a:txBody>
                  <a:tcPr>
                    <a:lnL w="0">
                      <a:noFill/>
                    </a:lnL>
                    <a:lnR w="0">
                      <a:noFill/>
                    </a:lnR>
                    <a:lnT w="0">
                      <a:noFill/>
                    </a:lnT>
                    <a:lnB w="0">
                      <a:noFill/>
                    </a:lnB>
                    <a:solidFill>
                      <a:schemeClr val="bg1"/>
                    </a:solidFill>
                  </a:tcPr>
                </a:tc>
                <a:extLst>
                  <a:ext uri="{0D108BD9-81ED-4DB2-BD59-A6C34878D82A}">
                    <a16:rowId xmlns:a16="http://schemas.microsoft.com/office/drawing/2014/main" val="570669796"/>
                  </a:ext>
                </a:extLst>
              </a:tr>
            </a:tbl>
          </a:graphicData>
        </a:graphic>
      </p:graphicFrame>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38F15BD-38D8-23E7-35C7-02C10AA22057}"/>
                  </a:ext>
                </a:extLst>
              </p14:cNvPr>
              <p14:cNvContentPartPr/>
              <p14:nvPr/>
            </p14:nvContentPartPr>
            <p14:xfrm>
              <a:off x="2932385" y="12060621"/>
              <a:ext cx="59120" cy="59120"/>
            </p14:xfrm>
          </p:contentPart>
        </mc:Choice>
        <mc:Fallback xmlns="">
          <p:pic>
            <p:nvPicPr>
              <p:cNvPr id="20" name="Ink 19">
                <a:extLst>
                  <a:ext uri="{FF2B5EF4-FFF2-40B4-BE49-F238E27FC236}">
                    <a16:creationId xmlns:a16="http://schemas.microsoft.com/office/drawing/2014/main" id="{E38F15BD-38D8-23E7-35C7-02C10AA22057}"/>
                  </a:ext>
                </a:extLst>
              </p:cNvPr>
              <p:cNvPicPr/>
              <p:nvPr/>
            </p:nvPicPr>
            <p:blipFill>
              <a:blip r:embed="rId4"/>
              <a:stretch>
                <a:fillRect/>
              </a:stretch>
            </p:blipFill>
            <p:spPr>
              <a:xfrm>
                <a:off x="-23615" y="9104621"/>
                <a:ext cx="5912000" cy="591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2268BF3B-9C3C-AE36-2D35-BA04F02F2A9E}"/>
                  </a:ext>
                </a:extLst>
              </p14:cNvPr>
              <p14:cNvContentPartPr/>
              <p14:nvPr/>
            </p14:nvContentPartPr>
            <p14:xfrm>
              <a:off x="-2459421" y="13621407"/>
              <a:ext cx="59120" cy="59120"/>
            </p14:xfrm>
          </p:contentPart>
        </mc:Choice>
        <mc:Fallback xmlns="">
          <p:pic>
            <p:nvPicPr>
              <p:cNvPr id="6" name="Ink 5">
                <a:extLst>
                  <a:ext uri="{FF2B5EF4-FFF2-40B4-BE49-F238E27FC236}">
                    <a16:creationId xmlns:a16="http://schemas.microsoft.com/office/drawing/2014/main" id="{2268BF3B-9C3C-AE36-2D35-BA04F02F2A9E}"/>
                  </a:ext>
                </a:extLst>
              </p:cNvPr>
              <p:cNvPicPr/>
              <p:nvPr/>
            </p:nvPicPr>
            <p:blipFill>
              <a:blip r:embed="rId4"/>
              <a:stretch>
                <a:fillRect/>
              </a:stretch>
            </p:blipFill>
            <p:spPr>
              <a:xfrm>
                <a:off x="-5415421" y="10665407"/>
                <a:ext cx="5912000" cy="591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2AFA271C-1BF0-82BF-7C97-5B8DE8F7F5C9}"/>
                  </a:ext>
                </a:extLst>
              </p14:cNvPr>
              <p14:cNvContentPartPr/>
              <p14:nvPr/>
            </p14:nvContentPartPr>
            <p14:xfrm>
              <a:off x="2412123" y="10310649"/>
              <a:ext cx="59120" cy="59120"/>
            </p14:xfrm>
          </p:contentPart>
        </mc:Choice>
        <mc:Fallback xmlns="">
          <p:pic>
            <p:nvPicPr>
              <p:cNvPr id="21" name="Ink 20">
                <a:extLst>
                  <a:ext uri="{FF2B5EF4-FFF2-40B4-BE49-F238E27FC236}">
                    <a16:creationId xmlns:a16="http://schemas.microsoft.com/office/drawing/2014/main" id="{2AFA271C-1BF0-82BF-7C97-5B8DE8F7F5C9}"/>
                  </a:ext>
                </a:extLst>
              </p:cNvPr>
              <p:cNvPicPr/>
              <p:nvPr/>
            </p:nvPicPr>
            <p:blipFill>
              <a:blip r:embed="rId4"/>
              <a:stretch>
                <a:fillRect/>
              </a:stretch>
            </p:blipFill>
            <p:spPr>
              <a:xfrm>
                <a:off x="-543877" y="7354649"/>
                <a:ext cx="5912000" cy="5912000"/>
              </a:xfrm>
              <a:prstGeom prst="rect">
                <a:avLst/>
              </a:prstGeom>
            </p:spPr>
          </p:pic>
        </mc:Fallback>
      </mc:AlternateContent>
      <p:pic>
        <p:nvPicPr>
          <p:cNvPr id="26" name="Picture 25" descr="A graph of a mass over time&#10;&#10;AI-generated content may be incorrect.">
            <a:extLst>
              <a:ext uri="{FF2B5EF4-FFF2-40B4-BE49-F238E27FC236}">
                <a16:creationId xmlns:a16="http://schemas.microsoft.com/office/drawing/2014/main" id="{8F6A9119-E188-09DE-6B08-BD2DF26B2C73}"/>
              </a:ext>
            </a:extLst>
          </p:cNvPr>
          <p:cNvPicPr>
            <a:picLocks noChangeAspect="1"/>
          </p:cNvPicPr>
          <p:nvPr/>
        </p:nvPicPr>
        <p:blipFill>
          <a:blip r:embed="rId14"/>
          <a:stretch>
            <a:fillRect/>
          </a:stretch>
        </p:blipFill>
        <p:spPr>
          <a:xfrm>
            <a:off x="16237290" y="28427199"/>
            <a:ext cx="5635533" cy="4121947"/>
          </a:xfrm>
          <a:prstGeom prst="rect">
            <a:avLst/>
          </a:prstGeom>
        </p:spPr>
      </p:pic>
      <p:pic>
        <p:nvPicPr>
          <p:cNvPr id="30" name="Picture 29" descr="A graph of a mass flow&#10;&#10;AI-generated content may be incorrect.">
            <a:extLst>
              <a:ext uri="{FF2B5EF4-FFF2-40B4-BE49-F238E27FC236}">
                <a16:creationId xmlns:a16="http://schemas.microsoft.com/office/drawing/2014/main" id="{5E4E23EF-E7BF-5E21-FBCD-38B6F499BE52}"/>
              </a:ext>
            </a:extLst>
          </p:cNvPr>
          <p:cNvPicPr>
            <a:picLocks noChangeAspect="1"/>
          </p:cNvPicPr>
          <p:nvPr/>
        </p:nvPicPr>
        <p:blipFill>
          <a:blip r:embed="rId15"/>
          <a:stretch>
            <a:fillRect/>
          </a:stretch>
        </p:blipFill>
        <p:spPr>
          <a:xfrm>
            <a:off x="11040686" y="28423747"/>
            <a:ext cx="5178201" cy="4135439"/>
          </a:xfrm>
          <a:prstGeom prst="rect">
            <a:avLst/>
          </a:prstGeom>
        </p:spPr>
      </p:pic>
      <p:cxnSp>
        <p:nvCxnSpPr>
          <p:cNvPr id="36" name="Straight Arrow Connector 35">
            <a:extLst>
              <a:ext uri="{FF2B5EF4-FFF2-40B4-BE49-F238E27FC236}">
                <a16:creationId xmlns:a16="http://schemas.microsoft.com/office/drawing/2014/main" id="{214E3AB6-94D4-F3F9-B51F-F59219D64C2A}"/>
              </a:ext>
            </a:extLst>
          </p:cNvPr>
          <p:cNvCxnSpPr>
            <a:cxnSpLocks/>
          </p:cNvCxnSpPr>
          <p:nvPr/>
        </p:nvCxnSpPr>
        <p:spPr>
          <a:xfrm flipV="1">
            <a:off x="11934147" y="18242630"/>
            <a:ext cx="1590175" cy="41763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13" name="Picture 12" descr="A diagram of a firefighting system&#10;&#10;AI-generated content may be incorrect.">
            <a:extLst>
              <a:ext uri="{FF2B5EF4-FFF2-40B4-BE49-F238E27FC236}">
                <a16:creationId xmlns:a16="http://schemas.microsoft.com/office/drawing/2014/main" id="{FCC17261-A5F1-34ED-7C73-3C31E7D9BACC}"/>
              </a:ext>
            </a:extLst>
          </p:cNvPr>
          <p:cNvPicPr>
            <a:picLocks noChangeAspect="1"/>
          </p:cNvPicPr>
          <p:nvPr/>
        </p:nvPicPr>
        <p:blipFill>
          <a:blip r:embed="rId16"/>
          <a:stretch>
            <a:fillRect/>
          </a:stretch>
        </p:blipFill>
        <p:spPr>
          <a:xfrm>
            <a:off x="326319" y="26977658"/>
            <a:ext cx="10306399" cy="5715260"/>
          </a:xfrm>
          <a:prstGeom prst="rect">
            <a:avLst/>
          </a:prstGeom>
        </p:spPr>
      </p:pic>
      <p:graphicFrame>
        <p:nvGraphicFramePr>
          <p:cNvPr id="24" name="Table 23">
            <a:extLst>
              <a:ext uri="{FF2B5EF4-FFF2-40B4-BE49-F238E27FC236}">
                <a16:creationId xmlns:a16="http://schemas.microsoft.com/office/drawing/2014/main" id="{9E4F20BA-4FC3-5732-08C2-263EE34DE7A4}"/>
              </a:ext>
            </a:extLst>
          </p:cNvPr>
          <p:cNvGraphicFramePr>
            <a:graphicFrameLocks noGrp="1"/>
          </p:cNvGraphicFramePr>
          <p:nvPr>
            <p:extLst>
              <p:ext uri="{D42A27DB-BD31-4B8C-83A1-F6EECF244321}">
                <p14:modId xmlns:p14="http://schemas.microsoft.com/office/powerpoint/2010/main" val="492997839"/>
              </p:ext>
            </p:extLst>
          </p:nvPr>
        </p:nvGraphicFramePr>
        <p:xfrm>
          <a:off x="33142686" y="11524267"/>
          <a:ext cx="10260741" cy="5219700"/>
        </p:xfrm>
        <a:graphic>
          <a:graphicData uri="http://schemas.openxmlformats.org/drawingml/2006/table">
            <a:tbl>
              <a:tblPr bandRow="1">
                <a:tableStyleId>{5C22544A-7EE6-4342-B048-85BDC9FD1C3A}</a:tableStyleId>
              </a:tblPr>
              <a:tblGrid>
                <a:gridCol w="2657824">
                  <a:extLst>
                    <a:ext uri="{9D8B030D-6E8A-4147-A177-3AD203B41FA5}">
                      <a16:colId xmlns:a16="http://schemas.microsoft.com/office/drawing/2014/main" val="92551950"/>
                    </a:ext>
                  </a:extLst>
                </a:gridCol>
                <a:gridCol w="2657824">
                  <a:extLst>
                    <a:ext uri="{9D8B030D-6E8A-4147-A177-3AD203B41FA5}">
                      <a16:colId xmlns:a16="http://schemas.microsoft.com/office/drawing/2014/main" val="1900335108"/>
                    </a:ext>
                  </a:extLst>
                </a:gridCol>
                <a:gridCol w="2657824">
                  <a:extLst>
                    <a:ext uri="{9D8B030D-6E8A-4147-A177-3AD203B41FA5}">
                      <a16:colId xmlns:a16="http://schemas.microsoft.com/office/drawing/2014/main" val="3261386438"/>
                    </a:ext>
                  </a:extLst>
                </a:gridCol>
                <a:gridCol w="2287269">
                  <a:extLst>
                    <a:ext uri="{9D8B030D-6E8A-4147-A177-3AD203B41FA5}">
                      <a16:colId xmlns:a16="http://schemas.microsoft.com/office/drawing/2014/main" val="2855446711"/>
                    </a:ext>
                  </a:extLst>
                </a:gridCol>
              </a:tblGrid>
              <a:tr h="709661">
                <a:tc>
                  <a:txBody>
                    <a:bodyPr/>
                    <a:lstStyle/>
                    <a:p>
                      <a:pPr algn="ctr" rtl="0" fontAlgn="t">
                        <a:buNone/>
                      </a:pPr>
                      <a:r>
                        <a:rPr lang="en-US" sz="2800" b="1" i="0" u="none" strike="noStrike">
                          <a:solidFill>
                            <a:srgbClr val="FF7E46"/>
                          </a:solidFill>
                          <a:effectLst/>
                          <a:latin typeface="Aptos Display"/>
                        </a:rPr>
                        <a:t>Phase</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191919"/>
                    </a:solidFill>
                  </a:tcPr>
                </a:tc>
                <a:tc>
                  <a:txBody>
                    <a:bodyPr/>
                    <a:lstStyle/>
                    <a:p>
                      <a:pPr algn="ctr" rtl="0" fontAlgn="t">
                        <a:buNone/>
                      </a:pPr>
                      <a:r>
                        <a:rPr lang="en-US" sz="2800" b="1" i="0" u="none" strike="noStrike">
                          <a:solidFill>
                            <a:srgbClr val="FF7E46"/>
                          </a:solidFill>
                          <a:effectLst/>
                          <a:latin typeface="Aptos Display"/>
                        </a:rPr>
                        <a:t>Amount Spent</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191919"/>
                    </a:solidFill>
                  </a:tcPr>
                </a:tc>
                <a:tc>
                  <a:txBody>
                    <a:bodyPr/>
                    <a:lstStyle/>
                    <a:p>
                      <a:pPr algn="ctr" rtl="0" fontAlgn="t">
                        <a:buNone/>
                      </a:pPr>
                      <a:r>
                        <a:rPr lang="en-US" sz="2800" b="1" i="0" u="none" strike="noStrike">
                          <a:solidFill>
                            <a:srgbClr val="FF7E46"/>
                          </a:solidFill>
                          <a:effectLst/>
                          <a:latin typeface="Aptos Display"/>
                        </a:rPr>
                        <a:t>Allocated Budget</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191919"/>
                    </a:solidFill>
                  </a:tcPr>
                </a:tc>
                <a:tc>
                  <a:txBody>
                    <a:bodyPr/>
                    <a:lstStyle/>
                    <a:p>
                      <a:pPr algn="ctr" rtl="0" fontAlgn="t">
                        <a:buNone/>
                      </a:pPr>
                      <a:r>
                        <a:rPr lang="en-US" sz="2800" b="1" i="0" u="none" strike="noStrike">
                          <a:solidFill>
                            <a:srgbClr val="FF7E46"/>
                          </a:solidFill>
                          <a:effectLst/>
                          <a:latin typeface="Aptos Display"/>
                        </a:rPr>
                        <a:t>Margin</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191919"/>
                    </a:solidFill>
                  </a:tcPr>
                </a:tc>
                <a:extLst>
                  <a:ext uri="{0D108BD9-81ED-4DB2-BD59-A6C34878D82A}">
                    <a16:rowId xmlns:a16="http://schemas.microsoft.com/office/drawing/2014/main" val="2612621655"/>
                  </a:ext>
                </a:extLst>
              </a:tr>
              <a:tr h="946215">
                <a:tc>
                  <a:txBody>
                    <a:bodyPr/>
                    <a:lstStyle/>
                    <a:p>
                      <a:pPr algn="ctr" rtl="0" fontAlgn="t">
                        <a:buNone/>
                      </a:pPr>
                      <a:r>
                        <a:rPr lang="en-US" sz="2800" b="0" i="0" u="none" strike="noStrike">
                          <a:solidFill>
                            <a:srgbClr val="191919"/>
                          </a:solidFill>
                          <a:effectLst/>
                          <a:latin typeface="Aptos Display"/>
                        </a:rPr>
                        <a:t>Phase 1: </a:t>
                      </a:r>
                      <a:endParaRPr lang="en-US" sz="2800">
                        <a:effectLst/>
                        <a:latin typeface="Aptos Display"/>
                      </a:endParaRPr>
                    </a:p>
                    <a:p>
                      <a:pPr lvl="0" algn="ctr">
                        <a:buNone/>
                      </a:pPr>
                      <a:r>
                        <a:rPr lang="en-US" sz="2800" b="0" i="0" u="none" strike="noStrike">
                          <a:solidFill>
                            <a:srgbClr val="191919"/>
                          </a:solidFill>
                          <a:effectLst/>
                          <a:latin typeface="Aptos Display"/>
                        </a:rPr>
                        <a:t>Testing</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rtl="0" fontAlgn="t">
                        <a:buNone/>
                      </a:pPr>
                      <a:r>
                        <a:rPr lang="en-US" sz="2800" b="0" i="0" u="none" strike="noStrike">
                          <a:solidFill>
                            <a:srgbClr val="191919"/>
                          </a:solidFill>
                          <a:effectLst/>
                          <a:latin typeface="Aptos Display"/>
                        </a:rPr>
                        <a:t>$185.40</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rtl="0" fontAlgn="t">
                        <a:buNone/>
                      </a:pPr>
                      <a:r>
                        <a:rPr lang="en-US" sz="2800" b="0" i="0" u="none" strike="noStrike">
                          <a:solidFill>
                            <a:srgbClr val="191919"/>
                          </a:solidFill>
                          <a:effectLst/>
                          <a:latin typeface="Aptos Display"/>
                        </a:rPr>
                        <a:t>$250</a:t>
                      </a:r>
                      <a:endParaRPr lang="en-US" sz="2800">
                        <a:effectLst/>
                        <a:latin typeface="Aptos Display"/>
                      </a:endParaRPr>
                    </a:p>
                    <a:p>
                      <a:pPr algn="ctr" rtl="0" fontAlgn="t">
                        <a:buNone/>
                      </a:pPr>
                      <a:r>
                        <a:rPr lang="en-US" sz="2800" b="0" i="0" strike="sngStrike">
                          <a:solidFill>
                            <a:srgbClr val="CC0100"/>
                          </a:solidFill>
                          <a:effectLst/>
                          <a:latin typeface="Aptos Display"/>
                        </a:rPr>
                        <a:t>$500</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rtl="0" fontAlgn="t">
                        <a:buNone/>
                      </a:pPr>
                      <a:r>
                        <a:rPr lang="en-US" sz="2800" b="0" i="0" u="none" strike="noStrike">
                          <a:solidFill>
                            <a:srgbClr val="191919"/>
                          </a:solidFill>
                          <a:effectLst/>
                          <a:latin typeface="Aptos Display"/>
                        </a:rPr>
                        <a:t>25.9% Under Budget</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568377832"/>
                  </a:ext>
                </a:extLst>
              </a:tr>
              <a:tr h="946215">
                <a:tc>
                  <a:txBody>
                    <a:bodyPr/>
                    <a:lstStyle/>
                    <a:p>
                      <a:pPr algn="ctr" rtl="0" fontAlgn="t">
                        <a:buNone/>
                      </a:pPr>
                      <a:r>
                        <a:rPr lang="en-US" sz="2800" b="0" i="0" u="none" strike="noStrike">
                          <a:solidFill>
                            <a:srgbClr val="191919"/>
                          </a:solidFill>
                          <a:effectLst/>
                          <a:latin typeface="Aptos Display"/>
                        </a:rPr>
                        <a:t>Phase 2: Manufacturing</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tc>
                  <a:txBody>
                    <a:bodyPr/>
                    <a:lstStyle/>
                    <a:p>
                      <a:pPr algn="ctr" rtl="0" fontAlgn="t">
                        <a:buNone/>
                      </a:pPr>
                      <a:r>
                        <a:rPr lang="en-US" sz="2800" b="0" i="0" u="none" strike="noStrike">
                          <a:solidFill>
                            <a:srgbClr val="191919"/>
                          </a:solidFill>
                          <a:effectLst/>
                          <a:latin typeface="Aptos Display"/>
                        </a:rPr>
                        <a:t>$3113.78</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tc>
                  <a:txBody>
                    <a:bodyPr/>
                    <a:lstStyle/>
                    <a:p>
                      <a:pPr algn="ctr" rtl="0" fontAlgn="t">
                        <a:buNone/>
                      </a:pPr>
                      <a:r>
                        <a:rPr lang="en-US" sz="2800" b="0" i="0" u="none" strike="noStrike">
                          <a:solidFill>
                            <a:srgbClr val="191919"/>
                          </a:solidFill>
                          <a:effectLst/>
                          <a:latin typeface="Aptos Display"/>
                        </a:rPr>
                        <a:t>$3650</a:t>
                      </a:r>
                      <a:endParaRPr lang="en-US" sz="2800">
                        <a:effectLst/>
                        <a:latin typeface="Aptos Display"/>
                      </a:endParaRPr>
                    </a:p>
                    <a:p>
                      <a:pPr algn="ctr" rtl="0" fontAlgn="t">
                        <a:buNone/>
                      </a:pPr>
                      <a:r>
                        <a:rPr lang="en-US" sz="2800" b="0" i="0" strike="sngStrike">
                          <a:solidFill>
                            <a:srgbClr val="CC0100"/>
                          </a:solidFill>
                          <a:effectLst/>
                          <a:latin typeface="Aptos Display"/>
                        </a:rPr>
                        <a:t>$3000</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tc>
                  <a:txBody>
                    <a:bodyPr/>
                    <a:lstStyle/>
                    <a:p>
                      <a:pPr algn="ctr" rtl="0" fontAlgn="t">
                        <a:buNone/>
                      </a:pPr>
                      <a:r>
                        <a:rPr lang="en-US" sz="2800" b="0" i="0" u="none" strike="noStrike">
                          <a:solidFill>
                            <a:srgbClr val="191919"/>
                          </a:solidFill>
                          <a:effectLst/>
                          <a:latin typeface="Aptos Display"/>
                        </a:rPr>
                        <a:t>14.7% Under Budget</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extLst>
                  <a:ext uri="{0D108BD9-81ED-4DB2-BD59-A6C34878D82A}">
                    <a16:rowId xmlns:a16="http://schemas.microsoft.com/office/drawing/2014/main" val="2091988743"/>
                  </a:ext>
                </a:extLst>
              </a:tr>
              <a:tr h="946215">
                <a:tc>
                  <a:txBody>
                    <a:bodyPr/>
                    <a:lstStyle/>
                    <a:p>
                      <a:pPr algn="ctr" rtl="0" fontAlgn="t">
                        <a:buNone/>
                      </a:pPr>
                      <a:r>
                        <a:rPr lang="en-US" sz="2800" b="0" i="0" u="none" strike="noStrike">
                          <a:solidFill>
                            <a:srgbClr val="191919"/>
                          </a:solidFill>
                          <a:effectLst/>
                          <a:latin typeface="Aptos Display"/>
                        </a:rPr>
                        <a:t>Phase 3:</a:t>
                      </a:r>
                      <a:endParaRPr lang="en-US" sz="2800">
                        <a:effectLst/>
                        <a:latin typeface="Aptos Display"/>
                      </a:endParaRPr>
                    </a:p>
                    <a:p>
                      <a:pPr lvl="0" algn="ctr">
                        <a:buNone/>
                      </a:pPr>
                      <a:r>
                        <a:rPr lang="en-US" sz="2800" b="0" i="0" u="none" strike="noStrike">
                          <a:solidFill>
                            <a:srgbClr val="191919"/>
                          </a:solidFill>
                          <a:effectLst/>
                          <a:latin typeface="Aptos Display"/>
                        </a:rPr>
                        <a:t> Expo/Other</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rtl="0" fontAlgn="t">
                        <a:buNone/>
                      </a:pPr>
                      <a:r>
                        <a:rPr lang="en-US" sz="2800" b="0" i="0" u="none" strike="noStrike">
                          <a:solidFill>
                            <a:srgbClr val="191919"/>
                          </a:solidFill>
                          <a:effectLst/>
                          <a:latin typeface="Aptos Display"/>
                        </a:rPr>
                        <a:t>$31.98</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rtl="0" fontAlgn="t">
                        <a:buNone/>
                      </a:pPr>
                      <a:r>
                        <a:rPr lang="en-US" sz="2800" b="0" i="0" u="none" strike="noStrike">
                          <a:solidFill>
                            <a:srgbClr val="191919"/>
                          </a:solidFill>
                          <a:effectLst/>
                          <a:latin typeface="Aptos Display"/>
                        </a:rPr>
                        <a:t>$100</a:t>
                      </a:r>
                      <a:endParaRPr lang="en-US" sz="2800">
                        <a:effectLst/>
                        <a:latin typeface="Aptos Display"/>
                      </a:endParaRPr>
                    </a:p>
                    <a:p>
                      <a:pPr algn="ctr" rtl="0" fontAlgn="t">
                        <a:buNone/>
                      </a:pPr>
                      <a:r>
                        <a:rPr lang="en-US" sz="2800" b="0" i="0" strike="sngStrike">
                          <a:solidFill>
                            <a:srgbClr val="CC0100"/>
                          </a:solidFill>
                          <a:effectLst/>
                          <a:latin typeface="Aptos Display"/>
                        </a:rPr>
                        <a:t>$500</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rtl="0" fontAlgn="t">
                        <a:buNone/>
                      </a:pPr>
                      <a:r>
                        <a:rPr lang="en-US" sz="2800" b="0" i="0" u="none" strike="noStrike">
                          <a:solidFill>
                            <a:srgbClr val="191919"/>
                          </a:solidFill>
                          <a:effectLst/>
                          <a:latin typeface="Aptos Display"/>
                        </a:rPr>
                        <a:t>68.0% Under Budget</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166319388"/>
                  </a:ext>
                </a:extLst>
              </a:tr>
              <a:tr h="1038844">
                <a:tc>
                  <a:txBody>
                    <a:bodyPr/>
                    <a:lstStyle/>
                    <a:p>
                      <a:pPr algn="ctr" rtl="0" fontAlgn="t">
                        <a:buNone/>
                      </a:pPr>
                      <a:r>
                        <a:rPr lang="en-US" sz="2800" b="0" i="0" u="none" strike="noStrike">
                          <a:solidFill>
                            <a:srgbClr val="191919"/>
                          </a:solidFill>
                          <a:effectLst/>
                          <a:latin typeface="Aptos Display"/>
                        </a:rPr>
                        <a:t>Total</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tc>
                  <a:txBody>
                    <a:bodyPr/>
                    <a:lstStyle/>
                    <a:p>
                      <a:pPr algn="ctr" rtl="0" fontAlgn="t">
                        <a:buNone/>
                      </a:pPr>
                      <a:r>
                        <a:rPr lang="en-US" sz="2800" b="0" i="0" u="none" strike="noStrike">
                          <a:solidFill>
                            <a:srgbClr val="191919"/>
                          </a:solidFill>
                          <a:effectLst/>
                          <a:latin typeface="Aptos Display"/>
                        </a:rPr>
                        <a:t>$3325.17</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tc>
                  <a:txBody>
                    <a:bodyPr/>
                    <a:lstStyle/>
                    <a:p>
                      <a:pPr algn="ctr" rtl="0" fontAlgn="t">
                        <a:buNone/>
                      </a:pPr>
                      <a:r>
                        <a:rPr lang="en-US" sz="2800" b="0" i="0" u="none" strike="noStrike">
                          <a:solidFill>
                            <a:srgbClr val="191919"/>
                          </a:solidFill>
                          <a:effectLst/>
                          <a:latin typeface="Aptos Display"/>
                        </a:rPr>
                        <a:t>$4000</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tc>
                  <a:txBody>
                    <a:bodyPr/>
                    <a:lstStyle/>
                    <a:p>
                      <a:pPr algn="ctr" rtl="0" fontAlgn="t">
                        <a:buNone/>
                      </a:pPr>
                      <a:r>
                        <a:rPr lang="en-US" sz="2800" b="0" i="0" u="none" strike="noStrike">
                          <a:solidFill>
                            <a:srgbClr val="191919"/>
                          </a:solidFill>
                          <a:effectLst/>
                          <a:latin typeface="Aptos Display"/>
                        </a:rPr>
                        <a:t>16.9% Under Budget</a:t>
                      </a:r>
                      <a:endParaRPr lang="en-US" sz="2800">
                        <a:effectLst/>
                        <a:latin typeface="Aptos Display"/>
                      </a:endParaRPr>
                    </a:p>
                  </a:txBody>
                  <a:tcPr marL="95250" marR="95250" marT="95250" marB="9525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solidFill>
                  </a:tcPr>
                </a:tc>
                <a:extLst>
                  <a:ext uri="{0D108BD9-81ED-4DB2-BD59-A6C34878D82A}">
                    <a16:rowId xmlns:a16="http://schemas.microsoft.com/office/drawing/2014/main" val="1819011261"/>
                  </a:ext>
                </a:extLst>
              </a:tr>
            </a:tbl>
          </a:graphicData>
        </a:graphic>
      </p:graphicFrame>
      <p:pic>
        <p:nvPicPr>
          <p:cNvPr id="22" name="Picture 21">
            <a:extLst>
              <a:ext uri="{FF2B5EF4-FFF2-40B4-BE49-F238E27FC236}">
                <a16:creationId xmlns:a16="http://schemas.microsoft.com/office/drawing/2014/main" id="{5D440ADC-E09F-D83E-E278-AC72CCB723C4}"/>
              </a:ext>
            </a:extLst>
          </p:cNvPr>
          <p:cNvPicPr>
            <a:picLocks noChangeAspect="1"/>
          </p:cNvPicPr>
          <p:nvPr/>
        </p:nvPicPr>
        <p:blipFill>
          <a:blip r:embed="rId17"/>
          <a:srcRect l="26596" t="313" r="30142" b="5"/>
          <a:stretch/>
        </p:blipFill>
        <p:spPr>
          <a:xfrm>
            <a:off x="16616055" y="13621393"/>
            <a:ext cx="4433030" cy="5608429"/>
          </a:xfrm>
          <a:prstGeom prst="rect">
            <a:avLst/>
          </a:prstGeom>
        </p:spPr>
      </p:pic>
      <p:pic>
        <p:nvPicPr>
          <p:cNvPr id="25" name="Picture 24">
            <a:extLst>
              <a:ext uri="{FF2B5EF4-FFF2-40B4-BE49-F238E27FC236}">
                <a16:creationId xmlns:a16="http://schemas.microsoft.com/office/drawing/2014/main" id="{869F5C07-35A9-1882-6E00-F4774FB399CA}"/>
              </a:ext>
            </a:extLst>
          </p:cNvPr>
          <p:cNvPicPr>
            <a:picLocks noChangeAspect="1"/>
          </p:cNvPicPr>
          <p:nvPr/>
        </p:nvPicPr>
        <p:blipFill>
          <a:blip r:embed="rId18"/>
          <a:srcRect l="27584" t="-1064" r="28227"/>
          <a:stretch/>
        </p:blipFill>
        <p:spPr>
          <a:xfrm>
            <a:off x="12285116" y="13928441"/>
            <a:ext cx="4145062" cy="5348104"/>
          </a:xfrm>
          <a:prstGeom prst="rect">
            <a:avLst/>
          </a:prstGeom>
        </p:spPr>
      </p:pic>
      <p:graphicFrame>
        <p:nvGraphicFramePr>
          <p:cNvPr id="43" name="Table 42">
            <a:extLst>
              <a:ext uri="{FF2B5EF4-FFF2-40B4-BE49-F238E27FC236}">
                <a16:creationId xmlns:a16="http://schemas.microsoft.com/office/drawing/2014/main" id="{9DC7D00B-5F64-8A56-E5AA-4A9AF6D4E020}"/>
              </a:ext>
            </a:extLst>
          </p:cNvPr>
          <p:cNvGraphicFramePr>
            <a:graphicFrameLocks noGrp="1"/>
          </p:cNvGraphicFramePr>
          <p:nvPr>
            <p:extLst>
              <p:ext uri="{D42A27DB-BD31-4B8C-83A1-F6EECF244321}">
                <p14:modId xmlns:p14="http://schemas.microsoft.com/office/powerpoint/2010/main" val="2021132281"/>
              </p:ext>
            </p:extLst>
          </p:nvPr>
        </p:nvGraphicFramePr>
        <p:xfrm>
          <a:off x="33257764" y="7720552"/>
          <a:ext cx="10168160" cy="3798570"/>
        </p:xfrm>
        <a:graphic>
          <a:graphicData uri="http://schemas.openxmlformats.org/drawingml/2006/table">
            <a:tbl>
              <a:tblPr bandRow="1">
                <a:tableStyleId>{5C22544A-7EE6-4342-B048-85BDC9FD1C3A}</a:tableStyleId>
              </a:tblPr>
              <a:tblGrid>
                <a:gridCol w="5084080">
                  <a:extLst>
                    <a:ext uri="{9D8B030D-6E8A-4147-A177-3AD203B41FA5}">
                      <a16:colId xmlns:a16="http://schemas.microsoft.com/office/drawing/2014/main" val="486025166"/>
                    </a:ext>
                  </a:extLst>
                </a:gridCol>
                <a:gridCol w="5084080">
                  <a:extLst>
                    <a:ext uri="{9D8B030D-6E8A-4147-A177-3AD203B41FA5}">
                      <a16:colId xmlns:a16="http://schemas.microsoft.com/office/drawing/2014/main" val="4212176179"/>
                    </a:ext>
                  </a:extLst>
                </a:gridCol>
              </a:tblGrid>
              <a:tr h="628650">
                <a:tc>
                  <a:txBody>
                    <a:bodyPr/>
                    <a:lstStyle/>
                    <a:p>
                      <a:pPr algn="l" fontAlgn="base">
                        <a:lnSpc>
                          <a:spcPts val="3825"/>
                        </a:lnSpc>
                        <a:buNone/>
                      </a:pPr>
                      <a:r>
                        <a:rPr lang="en-US" sz="3200" b="0" i="0" u="none" strike="noStrike">
                          <a:solidFill>
                            <a:schemeClr val="tx1"/>
                          </a:solidFill>
                          <a:effectLst/>
                          <a:latin typeface="Aptos Display"/>
                        </a:rPr>
                        <a:t>Total Hours Worked</a:t>
                      </a:r>
                      <a:endParaRPr lang="en-US" sz="3200" b="1" i="0">
                        <a:solidFill>
                          <a:schemeClr val="tx1"/>
                        </a:solidFill>
                        <a:effectLst/>
                        <a:latin typeface="Aptos Display"/>
                      </a:endParaRPr>
                    </a:p>
                    <a:p>
                      <a:pPr algn="l" fontAlgn="base">
                        <a:lnSpc>
                          <a:spcPts val="3825"/>
                        </a:lnSpc>
                        <a:buNone/>
                      </a:pPr>
                      <a:r>
                        <a:rPr lang="en-US" sz="3200" b="0" i="0" u="none" strike="noStrike">
                          <a:solidFill>
                            <a:schemeClr val="tx1"/>
                          </a:solidFill>
                          <a:effectLst/>
                          <a:latin typeface="Aptos Display"/>
                        </a:rPr>
                        <a:t>(all members)</a:t>
                      </a:r>
                      <a:endParaRPr lang="en-US" sz="3200" b="1" i="0">
                        <a:solidFill>
                          <a:schemeClr val="tx1"/>
                        </a:solidFill>
                        <a:effectLst/>
                        <a:latin typeface="Aptos Display"/>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ase">
                        <a:lnSpc>
                          <a:spcPts val="3825"/>
                        </a:lnSpc>
                        <a:buNone/>
                      </a:pPr>
                      <a:r>
                        <a:rPr lang="en-US" sz="3200" b="0" i="0" u="none" strike="noStrike">
                          <a:solidFill>
                            <a:schemeClr val="tx1"/>
                          </a:solidFill>
                          <a:effectLst/>
                          <a:latin typeface="Aptos Display"/>
                        </a:rPr>
                        <a:t>2304 Hours</a:t>
                      </a:r>
                      <a:endParaRPr lang="en-US" sz="3200" b="1" i="0">
                        <a:solidFill>
                          <a:schemeClr val="tx1"/>
                        </a:solidFill>
                        <a:effectLst/>
                        <a:latin typeface="Aptos Display"/>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280283855"/>
                  </a:ext>
                </a:extLst>
              </a:tr>
              <a:tr h="628650">
                <a:tc>
                  <a:txBody>
                    <a:bodyPr/>
                    <a:lstStyle/>
                    <a:p>
                      <a:pPr algn="l" fontAlgn="base">
                        <a:lnSpc>
                          <a:spcPts val="3825"/>
                        </a:lnSpc>
                        <a:buNone/>
                      </a:pPr>
                      <a:r>
                        <a:rPr lang="en-US" sz="3200" b="0" i="0" u="none" strike="noStrike">
                          <a:solidFill>
                            <a:schemeClr val="tx1"/>
                          </a:solidFill>
                          <a:effectLst/>
                          <a:latin typeface="Aptos Display"/>
                        </a:rPr>
                        <a:t>Total Weeks Worked (all members)</a:t>
                      </a:r>
                      <a:endParaRPr lang="en-US" sz="3200" b="0" i="0">
                        <a:solidFill>
                          <a:schemeClr val="tx1"/>
                        </a:solidFill>
                        <a:effectLst/>
                        <a:latin typeface="Aptos Display"/>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ase">
                        <a:lnSpc>
                          <a:spcPts val="3825"/>
                        </a:lnSpc>
                        <a:buNone/>
                      </a:pPr>
                      <a:r>
                        <a:rPr lang="en-US" sz="3200" b="0" i="0" u="none" strike="noStrike">
                          <a:solidFill>
                            <a:schemeClr val="tx1"/>
                          </a:solidFill>
                          <a:effectLst/>
                          <a:latin typeface="Aptos Display"/>
                        </a:rPr>
                        <a:t>32 Weeks</a:t>
                      </a:r>
                      <a:endParaRPr lang="en-US" sz="3200" b="0" i="0">
                        <a:solidFill>
                          <a:schemeClr val="tx1"/>
                        </a:solidFill>
                        <a:effectLst/>
                        <a:latin typeface="Aptos Display"/>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18657815"/>
                  </a:ext>
                </a:extLst>
              </a:tr>
              <a:tr h="628650">
                <a:tc>
                  <a:txBody>
                    <a:bodyPr/>
                    <a:lstStyle/>
                    <a:p>
                      <a:pPr algn="l" fontAlgn="base">
                        <a:lnSpc>
                          <a:spcPts val="3825"/>
                        </a:lnSpc>
                        <a:buNone/>
                      </a:pPr>
                      <a:r>
                        <a:rPr lang="en-US" sz="3200" b="0" i="0" u="none" strike="noStrike">
                          <a:solidFill>
                            <a:schemeClr val="tx1"/>
                          </a:solidFill>
                          <a:effectLst/>
                          <a:latin typeface="Aptos Display"/>
                        </a:rPr>
                        <a:t>Total Cost of Materials </a:t>
                      </a:r>
                      <a:endParaRPr lang="en-US" sz="3200" b="0" i="0">
                        <a:solidFill>
                          <a:schemeClr val="tx1"/>
                        </a:solidFill>
                        <a:effectLst/>
                        <a:latin typeface="Aptos Display"/>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ase">
                        <a:lnSpc>
                          <a:spcPts val="3825"/>
                        </a:lnSpc>
                        <a:buNone/>
                      </a:pPr>
                      <a:r>
                        <a:rPr lang="en-US" sz="3200" b="0" i="0" u="none" strike="noStrike">
                          <a:solidFill>
                            <a:schemeClr val="tx1"/>
                          </a:solidFill>
                          <a:effectLst/>
                          <a:latin typeface="Aptos Display"/>
                        </a:rPr>
                        <a:t>$3,489.44</a:t>
                      </a:r>
                      <a:endParaRPr lang="en-US" sz="3200" b="0" i="0">
                        <a:solidFill>
                          <a:schemeClr val="tx1"/>
                        </a:solidFill>
                        <a:effectLst/>
                        <a:latin typeface="Aptos Display"/>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259396218"/>
                  </a:ext>
                </a:extLst>
              </a:tr>
              <a:tr h="628650">
                <a:tc>
                  <a:txBody>
                    <a:bodyPr/>
                    <a:lstStyle/>
                    <a:p>
                      <a:pPr algn="l" fontAlgn="base">
                        <a:lnSpc>
                          <a:spcPts val="3825"/>
                        </a:lnSpc>
                        <a:buNone/>
                      </a:pPr>
                      <a:r>
                        <a:rPr lang="en-US" sz="3200" b="0" i="0" u="none" strike="noStrike">
                          <a:solidFill>
                            <a:schemeClr val="tx1"/>
                          </a:solidFill>
                          <a:effectLst/>
                          <a:latin typeface="Aptos Display"/>
                        </a:rPr>
                        <a:t>Overall Projected Industry Cost (with overhead)</a:t>
                      </a:r>
                      <a:endParaRPr lang="en-US" sz="3200" b="0" i="0">
                        <a:solidFill>
                          <a:schemeClr val="tx1"/>
                        </a:solidFill>
                        <a:effectLst/>
                        <a:latin typeface="Aptos Display"/>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ase">
                        <a:lnSpc>
                          <a:spcPts val="3825"/>
                        </a:lnSpc>
                        <a:buNone/>
                      </a:pPr>
                      <a:r>
                        <a:rPr lang="en-US" sz="3200" b="0" i="0" u="none" strike="noStrike">
                          <a:solidFill>
                            <a:schemeClr val="tx1"/>
                          </a:solidFill>
                          <a:effectLst/>
                          <a:latin typeface="Aptos Display"/>
                        </a:rPr>
                        <a:t>$144,720.21</a:t>
                      </a:r>
                      <a:endParaRPr lang="en-US" sz="3200" b="0" i="0">
                        <a:solidFill>
                          <a:schemeClr val="tx1"/>
                        </a:solidFill>
                        <a:effectLst/>
                        <a:latin typeface="Aptos Display"/>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99337149"/>
                  </a:ext>
                </a:extLst>
              </a:tr>
            </a:tbl>
          </a:graphicData>
        </a:graphic>
      </p:graphicFrame>
      <p:pic>
        <p:nvPicPr>
          <p:cNvPr id="18" name="Picture 17" descr="A graph of a graph showing the cost of a mission leg&#10;&#10;AI-generated content may be incorrect.">
            <a:extLst>
              <a:ext uri="{FF2B5EF4-FFF2-40B4-BE49-F238E27FC236}">
                <a16:creationId xmlns:a16="http://schemas.microsoft.com/office/drawing/2014/main" id="{7E324B36-4000-29B9-81DB-37D62B6171A3}"/>
              </a:ext>
            </a:extLst>
          </p:cNvPr>
          <p:cNvPicPr>
            <a:picLocks noChangeAspect="1"/>
          </p:cNvPicPr>
          <p:nvPr/>
        </p:nvPicPr>
        <p:blipFill>
          <a:blip r:embed="rId19"/>
          <a:stretch>
            <a:fillRect/>
          </a:stretch>
        </p:blipFill>
        <p:spPr>
          <a:xfrm>
            <a:off x="16351526" y="23743610"/>
            <a:ext cx="5528926" cy="4674319"/>
          </a:xfrm>
          <a:prstGeom prst="rect">
            <a:avLst/>
          </a:prstGeom>
        </p:spPr>
      </p:pic>
      <p:pic>
        <p:nvPicPr>
          <p:cNvPr id="34" name="Picture 33" descr="A graph of a path&#10;&#10;AI-generated content may be incorrect.">
            <a:extLst>
              <a:ext uri="{FF2B5EF4-FFF2-40B4-BE49-F238E27FC236}">
                <a16:creationId xmlns:a16="http://schemas.microsoft.com/office/drawing/2014/main" id="{8AE05351-50F7-0A71-36E6-3C1A299DA190}"/>
              </a:ext>
            </a:extLst>
          </p:cNvPr>
          <p:cNvPicPr>
            <a:picLocks noChangeAspect="1"/>
          </p:cNvPicPr>
          <p:nvPr/>
        </p:nvPicPr>
        <p:blipFill>
          <a:blip r:embed="rId20"/>
          <a:stretch>
            <a:fillRect/>
          </a:stretch>
        </p:blipFill>
        <p:spPr>
          <a:xfrm>
            <a:off x="10896756" y="23996390"/>
            <a:ext cx="5454769" cy="4035006"/>
          </a:xfrm>
          <a:prstGeom prst="rect">
            <a:avLst/>
          </a:prstGeom>
        </p:spPr>
      </p:pic>
      <p:pic>
        <p:nvPicPr>
          <p:cNvPr id="39" name="Picture 38" descr="A graph of a flight roll angle&#10;&#10;AI-generated content may be incorrect.">
            <a:extLst>
              <a:ext uri="{FF2B5EF4-FFF2-40B4-BE49-F238E27FC236}">
                <a16:creationId xmlns:a16="http://schemas.microsoft.com/office/drawing/2014/main" id="{602A7C3B-B889-DD76-0D79-D161841BFD10}"/>
              </a:ext>
            </a:extLst>
          </p:cNvPr>
          <p:cNvPicPr>
            <a:picLocks noChangeAspect="1"/>
          </p:cNvPicPr>
          <p:nvPr/>
        </p:nvPicPr>
        <p:blipFill>
          <a:blip r:embed="rId21"/>
          <a:stretch>
            <a:fillRect/>
          </a:stretch>
        </p:blipFill>
        <p:spPr>
          <a:xfrm>
            <a:off x="22171843" y="17287761"/>
            <a:ext cx="10548596" cy="3970677"/>
          </a:xfrm>
          <a:prstGeom prst="rect">
            <a:avLst/>
          </a:prstGeom>
        </p:spPr>
      </p:pic>
      <p:pic>
        <p:nvPicPr>
          <p:cNvPr id="40" name="Picture 39" descr="A graph of a flight pitch angle&#10;&#10;AI-generated content may be incorrect.">
            <a:extLst>
              <a:ext uri="{FF2B5EF4-FFF2-40B4-BE49-F238E27FC236}">
                <a16:creationId xmlns:a16="http://schemas.microsoft.com/office/drawing/2014/main" id="{75F9E526-178D-4C9B-0403-CE0779FACC47}"/>
              </a:ext>
            </a:extLst>
          </p:cNvPr>
          <p:cNvPicPr>
            <a:picLocks noChangeAspect="1"/>
          </p:cNvPicPr>
          <p:nvPr/>
        </p:nvPicPr>
        <p:blipFill>
          <a:blip r:embed="rId22"/>
          <a:stretch>
            <a:fillRect/>
          </a:stretch>
        </p:blipFill>
        <p:spPr>
          <a:xfrm>
            <a:off x="22171843" y="21253835"/>
            <a:ext cx="10633436" cy="3900486"/>
          </a:xfrm>
          <a:prstGeom prst="rect">
            <a:avLst/>
          </a:prstGeom>
        </p:spPr>
      </p:pic>
      <p:pic>
        <p:nvPicPr>
          <p:cNvPr id="42" name="Picture 41" descr="A graph of a flight yaw angle&#10;&#10;AI-generated content may be incorrect.">
            <a:extLst>
              <a:ext uri="{FF2B5EF4-FFF2-40B4-BE49-F238E27FC236}">
                <a16:creationId xmlns:a16="http://schemas.microsoft.com/office/drawing/2014/main" id="{42A27183-88E2-6872-F595-DC932F883F97}"/>
              </a:ext>
            </a:extLst>
          </p:cNvPr>
          <p:cNvPicPr>
            <a:picLocks noChangeAspect="1"/>
          </p:cNvPicPr>
          <p:nvPr/>
        </p:nvPicPr>
        <p:blipFill>
          <a:blip r:embed="rId23"/>
          <a:stretch>
            <a:fillRect/>
          </a:stretch>
        </p:blipFill>
        <p:spPr>
          <a:xfrm>
            <a:off x="22200123" y="25037763"/>
            <a:ext cx="10576875" cy="3883500"/>
          </a:xfrm>
          <a:prstGeom prst="rect">
            <a:avLst/>
          </a:prstGeom>
        </p:spPr>
      </p:pic>
      <p:pic>
        <p:nvPicPr>
          <p:cNvPr id="44" name="Picture 43" descr="A graph with blue lines&#10;&#10;AI-generated content may be incorrect.">
            <a:extLst>
              <a:ext uri="{FF2B5EF4-FFF2-40B4-BE49-F238E27FC236}">
                <a16:creationId xmlns:a16="http://schemas.microsoft.com/office/drawing/2014/main" id="{CC1B7483-CB52-488D-0B5D-DD9590177663}"/>
              </a:ext>
            </a:extLst>
          </p:cNvPr>
          <p:cNvPicPr>
            <a:picLocks noChangeAspect="1"/>
          </p:cNvPicPr>
          <p:nvPr/>
        </p:nvPicPr>
        <p:blipFill>
          <a:blip r:embed="rId24"/>
          <a:stretch>
            <a:fillRect/>
          </a:stretch>
        </p:blipFill>
        <p:spPr>
          <a:xfrm>
            <a:off x="22398087" y="28954251"/>
            <a:ext cx="10322351" cy="3714515"/>
          </a:xfrm>
          <a:prstGeom prst="rect">
            <a:avLst/>
          </a:prstGeom>
        </p:spPr>
      </p:pic>
      <p:pic>
        <p:nvPicPr>
          <p:cNvPr id="12" name="Picture 11" descr="A graph of a thrust best fit&#10;&#10;AI-generated content may be incorrect.">
            <a:extLst>
              <a:ext uri="{FF2B5EF4-FFF2-40B4-BE49-F238E27FC236}">
                <a16:creationId xmlns:a16="http://schemas.microsoft.com/office/drawing/2014/main" id="{01B8A877-2AEA-C0F0-28D3-0A5C78B3607E}"/>
              </a:ext>
            </a:extLst>
          </p:cNvPr>
          <p:cNvPicPr>
            <a:picLocks noChangeAspect="1"/>
          </p:cNvPicPr>
          <p:nvPr/>
        </p:nvPicPr>
        <p:blipFill>
          <a:blip r:embed="rId25"/>
          <a:stretch>
            <a:fillRect/>
          </a:stretch>
        </p:blipFill>
        <p:spPr>
          <a:xfrm>
            <a:off x="22171844" y="9155184"/>
            <a:ext cx="10520315" cy="3352428"/>
          </a:xfrm>
          <a:prstGeom prst="rect">
            <a:avLst/>
          </a:prstGeom>
        </p:spPr>
      </p:pic>
      <p:pic>
        <p:nvPicPr>
          <p:cNvPr id="16" name="Picture 15" descr="A graph of a graph with a red line and blue dots&#10;&#10;AI-generated content may be incorrect.">
            <a:extLst>
              <a:ext uri="{FF2B5EF4-FFF2-40B4-BE49-F238E27FC236}">
                <a16:creationId xmlns:a16="http://schemas.microsoft.com/office/drawing/2014/main" id="{536DB315-4552-3122-B9DF-77968407CF96}"/>
              </a:ext>
            </a:extLst>
          </p:cNvPr>
          <p:cNvPicPr>
            <a:picLocks noChangeAspect="1"/>
          </p:cNvPicPr>
          <p:nvPr/>
        </p:nvPicPr>
        <p:blipFill>
          <a:blip r:embed="rId26"/>
          <a:stretch>
            <a:fillRect/>
          </a:stretch>
        </p:blipFill>
        <p:spPr>
          <a:xfrm>
            <a:off x="22313245" y="12484340"/>
            <a:ext cx="10322351" cy="3764219"/>
          </a:xfrm>
          <a:prstGeom prst="rect">
            <a:avLst/>
          </a:prstGeom>
        </p:spPr>
      </p:pic>
    </p:spTree>
    <p:extLst>
      <p:ext uri="{BB962C8B-B14F-4D97-AF65-F5344CB8AC3E}">
        <p14:creationId xmlns:p14="http://schemas.microsoft.com/office/powerpoint/2010/main" val="22931350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AA39F5F7B90A4E98FB00F5D55EF9D9" ma:contentTypeVersion="11" ma:contentTypeDescription="Create a new document." ma:contentTypeScope="" ma:versionID="4306912429fa1d6653ad115b64a32173">
  <xsd:schema xmlns:xsd="http://www.w3.org/2001/XMLSchema" xmlns:xs="http://www.w3.org/2001/XMLSchema" xmlns:p="http://schemas.microsoft.com/office/2006/metadata/properties" xmlns:ns3="d3e2cd3f-8d7c-490b-a019-6f5e736c0f82" xmlns:ns4="79fd98ed-a440-414f-92fc-bb3df701e947" targetNamespace="http://schemas.microsoft.com/office/2006/metadata/properties" ma:root="true" ma:fieldsID="48996914e57a0695b1756fabeff299d7" ns3:_="" ns4:_="">
    <xsd:import namespace="d3e2cd3f-8d7c-490b-a019-6f5e736c0f82"/>
    <xsd:import namespace="79fd98ed-a440-414f-92fc-bb3df701e94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DateTaken"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e2cd3f-8d7c-490b-a019-6f5e736c0f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fd98ed-a440-414f-92fc-bb3df701e94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3e2cd3f-8d7c-490b-a019-6f5e736c0f82" xsi:nil="true"/>
  </documentManagement>
</p:properties>
</file>

<file path=customXml/itemProps1.xml><?xml version="1.0" encoding="utf-8"?>
<ds:datastoreItem xmlns:ds="http://schemas.openxmlformats.org/officeDocument/2006/customXml" ds:itemID="{22E7CCE2-F35C-4C6C-89DD-19454D89B75B}">
  <ds:schemaRefs>
    <ds:schemaRef ds:uri="79fd98ed-a440-414f-92fc-bb3df701e947"/>
    <ds:schemaRef ds:uri="d3e2cd3f-8d7c-490b-a019-6f5e736c0f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1DC4633-A30D-43BE-AAC4-3D82A83E5055}">
  <ds:schemaRefs>
    <ds:schemaRef ds:uri="http://schemas.microsoft.com/sharepoint/v3/contenttype/forms"/>
  </ds:schemaRefs>
</ds:datastoreItem>
</file>

<file path=customXml/itemProps3.xml><?xml version="1.0" encoding="utf-8"?>
<ds:datastoreItem xmlns:ds="http://schemas.openxmlformats.org/officeDocument/2006/customXml" ds:itemID="{D823C573-4C84-4906-AF5D-8A7AD162C9A6}">
  <ds:schemaRefs>
    <ds:schemaRef ds:uri="79fd98ed-a440-414f-92fc-bb3df701e947"/>
    <ds:schemaRef ds:uri="d3e2cd3f-8d7c-490b-a019-6f5e736c0f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Ian Mccarty</dc:creator>
  <cp:revision>2</cp:revision>
  <dcterms:created xsi:type="dcterms:W3CDTF">2025-03-19T18:48:36Z</dcterms:created>
  <dcterms:modified xsi:type="dcterms:W3CDTF">2025-04-13T19:52:30Z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0x010100FAAA39F5F7B90A4E98FB00F5D55EF9D9</vt:lpwstr>
  </property>
</Properties>
</file>